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1" r:id="rId3"/>
    <p:sldId id="275" r:id="rId4"/>
    <p:sldId id="276" r:id="rId5"/>
    <p:sldId id="277" r:id="rId6"/>
    <p:sldId id="278" r:id="rId7"/>
    <p:sldId id="279" r:id="rId8"/>
    <p:sldId id="269" r:id="rId9"/>
    <p:sldId id="258" r:id="rId10"/>
    <p:sldId id="264" r:id="rId11"/>
    <p:sldId id="268" r:id="rId12"/>
    <p:sldId id="265" r:id="rId13"/>
    <p:sldId id="280" r:id="rId14"/>
    <p:sldId id="282" r:id="rId15"/>
    <p:sldId id="283" r:id="rId16"/>
    <p:sldId id="284" r:id="rId17"/>
    <p:sldId id="267" r:id="rId18"/>
    <p:sldId id="266" r:id="rId19"/>
    <p:sldId id="260" r:id="rId20"/>
    <p:sldId id="270" r:id="rId21"/>
    <p:sldId id="271" r:id="rId22"/>
    <p:sldId id="272" r:id="rId23"/>
    <p:sldId id="273" r:id="rId24"/>
    <p:sldId id="257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o-Ting Chiu" initials="SC" lastIdx="5" clrIdx="0">
    <p:extLst>
      <p:ext uri="{19B8F6BF-5375-455C-9EA6-DF929625EA0E}">
        <p15:presenceInfo xmlns:p15="http://schemas.microsoft.com/office/powerpoint/2012/main" userId="3114c2b134a2da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4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7T18:25:01.145" idx="2">
    <p:pos x="1600" y="2070"/>
    <p:text>Rtg3p is partially dephosphorylated</p:text>
    <p:extLst>
      <p:ext uri="{C676402C-5697-4E1C-873F-D02D1690AC5C}">
        <p15:threadingInfo xmlns:p15="http://schemas.microsoft.com/office/powerpoint/2012/main" timeZoneBias="-480"/>
      </p:ext>
    </p:extLst>
  </p:cm>
  <p:cm authorId="1" dt="2017-04-17T18:25:47.611" idx="3">
    <p:pos x="1649" y="1699"/>
    <p:text>The phosphorylation doesn't affect the location of Rtg1p, but Rtg3p is not the case.</p:text>
    <p:extLst>
      <p:ext uri="{C676402C-5697-4E1C-873F-D02D1690AC5C}">
        <p15:threadingInfo xmlns:p15="http://schemas.microsoft.com/office/powerpoint/2012/main" timeZoneBias="-480"/>
      </p:ext>
    </p:extLst>
  </p:cm>
  <p:cm authorId="1" dt="2017-04-17T18:26:33.707" idx="4">
    <p:pos x="2331" y="1123"/>
    <p:text>Cytoplasmic Rtg3p is highly phosphorylated</p:text>
    <p:extLst>
      <p:ext uri="{C676402C-5697-4E1C-873F-D02D1690AC5C}">
        <p15:threadingInfo xmlns:p15="http://schemas.microsoft.com/office/powerpoint/2012/main" timeZoneBias="-480"/>
      </p:ext>
    </p:extLst>
  </p:cm>
  <p:cm authorId="1" dt="2017-04-17T18:27:15.298" idx="5">
    <p:pos x="808" y="2441"/>
    <p:text>The genes regulated by Rtg3p-Rtg1p heterodimer include CIT2, IDH1, IDH2, ACO1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4DF2E-BBA3-4A97-9E1A-EB7A5968A5B5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5529D-F780-499E-974C-49087AFDFD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45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EFE74-146B-41C0-A900-81590E11C9F0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BBE05-F1BA-449F-A8D2-B75A58B176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09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BBE05-F1BA-449F-A8D2-B75A58B176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56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BBE05-F1BA-449F-A8D2-B75A58B1763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86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231" y="1103871"/>
            <a:ext cx="8773297" cy="496741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354227"/>
            <a:ext cx="9144000" cy="5025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443239"/>
            <a:ext cx="9144000" cy="374519"/>
          </a:xfrm>
        </p:spPr>
        <p:txBody>
          <a:bodyPr anchor="b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1" y="6486351"/>
            <a:ext cx="70866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0" y="6568731"/>
            <a:ext cx="7086599" cy="365125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19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9796" y="5565519"/>
            <a:ext cx="2057400" cy="365125"/>
          </a:xfrm>
          <a:prstGeom prst="rect">
            <a:avLst/>
          </a:prstGeom>
        </p:spPr>
        <p:txBody>
          <a:bodyPr/>
          <a:lstStyle/>
          <a:p>
            <a:fld id="{69DF4FF8-F7B5-44E6-BF29-9ED3FEDC0555}" type="datetime1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85469" y="5818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3724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54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3259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36512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 sz="1600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492874"/>
            <a:ext cx="9144000" cy="3651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8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284DC62B-F770-4FBE-A172-B49ADD482D0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27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3200" b="1" dirty="0">
                <a:latin typeface="+mn-lt"/>
              </a:rPr>
              <a:t>Information </a:t>
            </a:r>
            <a:r>
              <a:rPr lang="en-US" altLang="zh-TW" sz="3200" b="1" dirty="0" smtClean="0">
                <a:latin typeface="+mn-lt"/>
              </a:rPr>
              <a:t>Transduction Capacity </a:t>
            </a:r>
            <a:r>
              <a:rPr lang="en-US" altLang="zh-TW" sz="3200" b="1" dirty="0">
                <a:latin typeface="+mn-lt"/>
              </a:rPr>
              <a:t>of </a:t>
            </a:r>
            <a:r>
              <a:rPr lang="en-US" altLang="zh-TW" sz="3200" b="1" dirty="0" smtClean="0">
                <a:latin typeface="+mn-lt"/>
              </a:rPr>
              <a:t>Mitochondrial Retrograde </a:t>
            </a:r>
            <a:r>
              <a:rPr lang="en-US" altLang="zh-TW" sz="3200" b="1" dirty="0">
                <a:latin typeface="+mn-lt"/>
              </a:rPr>
              <a:t>Signaling</a:t>
            </a:r>
            <a:endParaRPr lang="zh-TW" altLang="en-US" sz="32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標題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2999" y="3808024"/>
                <a:ext cx="6858000" cy="165576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800" dirty="0" smtClean="0"/>
                  <a:t>Shao-Ting Chiu</a:t>
                </a:r>
                <a:r>
                  <a:rPr lang="en-US" altLang="zh-TW" sz="1800" baseline="30000" dirty="0" smtClean="0"/>
                  <a:t>1</a:t>
                </a:r>
              </a:p>
              <a:p>
                <a:r>
                  <a:rPr lang="en-US" altLang="zh-TW" sz="1800" dirty="0" smtClean="0"/>
                  <a:t>Supervisors</a:t>
                </a:r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:</a:t>
                </a:r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 Dr. An-Chi Wei</a:t>
                </a:r>
                <a:r>
                  <a:rPr lang="en-US" altLang="zh-TW" sz="1800" baseline="30000" dirty="0" smtClean="0"/>
                  <a:t>1</a:t>
                </a:r>
                <a:r>
                  <a:rPr lang="en-US" altLang="zh-TW" sz="1800" dirty="0" smtClean="0"/>
                  <a:t>, Dr. Jun-Yi Leu</a:t>
                </a:r>
                <a:r>
                  <a:rPr lang="en-US" altLang="zh-TW" sz="1800" baseline="30000" dirty="0" smtClean="0"/>
                  <a:t>2</a:t>
                </a:r>
              </a:p>
              <a:p>
                <a:pPr indent="-457200">
                  <a:lnSpc>
                    <a:spcPts val="144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1100" i="0" baseline="30000" dirty="0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100" dirty="0" smtClean="0"/>
                  <a:t>Department of Electrical Engineering, National Taiwan University</a:t>
                </a:r>
              </a:p>
              <a:p>
                <a:pPr indent="-457200">
                  <a:lnSpc>
                    <a:spcPts val="1440"/>
                  </a:lnSpc>
                  <a:spcBef>
                    <a:spcPts val="600"/>
                  </a:spcBef>
                </a:pPr>
                <a:r>
                  <a:rPr lang="en-US" altLang="zh-TW" sz="1100" baseline="30000" dirty="0" smtClean="0"/>
                  <a:t>2</a:t>
                </a:r>
                <a:r>
                  <a:rPr lang="en-US" altLang="zh-TW" sz="1100" dirty="0" smtClean="0"/>
                  <a:t>Institute of Molecular Biology, Academia </a:t>
                </a:r>
                <a:r>
                  <a:rPr lang="en-US" altLang="zh-TW" sz="1100" dirty="0" err="1" smtClean="0"/>
                  <a:t>Sinica</a:t>
                </a:r>
                <a:endParaRPr lang="zh-TW" altLang="en-US" sz="1100" dirty="0"/>
              </a:p>
            </p:txBody>
          </p:sp>
        </mc:Choice>
        <mc:Fallback xmlns="">
          <p:sp>
            <p:nvSpPr>
              <p:cNvPr id="3" name="副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2999" y="3808024"/>
                <a:ext cx="6858000" cy="1655762"/>
              </a:xfrm>
              <a:blipFill>
                <a:blip r:embed="rId2"/>
                <a:stretch>
                  <a:fillRect t="-36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-4157" y="6488668"/>
            <a:ext cx="229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2017/03/08</a:t>
            </a:r>
            <a:endParaRPr lang="zh-TW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84810" y="5541959"/>
                <a:ext cx="8255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Keyword: retrograde response, mitochondrial membrane potential 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dirty="0" smtClean="0"/>
                  <a:t>), </a:t>
                </a:r>
              </a:p>
              <a:p>
                <a:r>
                  <a:rPr lang="en-US" altLang="zh-TW" dirty="0"/>
                  <a:t>	</a:t>
                </a:r>
                <a:r>
                  <a:rPr lang="en-US" altLang="zh-TW" dirty="0" smtClean="0"/>
                  <a:t>information theory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10" y="5541959"/>
                <a:ext cx="8255000" cy="646331"/>
              </a:xfrm>
              <a:prstGeom prst="rect">
                <a:avLst/>
              </a:prstGeom>
              <a:blipFill>
                <a:blip r:embed="rId3"/>
                <a:stretch>
                  <a:fillRect l="-665" t="-471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29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Properties of Retrograde Signaling – a tertiary prospect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zh-TW" dirty="0" smtClean="0"/>
              <a:t>An </a:t>
            </a:r>
            <a:r>
              <a:rPr lang="x-none" altLang="zh-TW" dirty="0"/>
              <a:t>increase in CIT2 expression is considred diagnostic for the activation of the retrogade </a:t>
            </a:r>
            <a:r>
              <a:rPr lang="x-none" altLang="zh-TW" dirty="0" smtClean="0"/>
              <a:t>response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" t="14059" r="46183" b="9713"/>
          <a:stretch/>
        </p:blipFill>
        <p:spPr>
          <a:xfrm>
            <a:off x="2047746" y="1677293"/>
            <a:ext cx="4655128" cy="446393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515024"/>
            <a:ext cx="1850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</a:rPr>
              <a:t>M</a:t>
            </a:r>
            <a:r>
              <a:rPr lang="en-US" altLang="zh-TW" sz="1400" dirty="0" smtClean="0">
                <a:solidFill>
                  <a:schemeClr val="bg1"/>
                </a:solidFill>
              </a:rPr>
              <a:t>. V. </a:t>
            </a:r>
            <a:r>
              <a:rPr lang="en-US" altLang="zh-TW" sz="1400" dirty="0" err="1" smtClean="0">
                <a:solidFill>
                  <a:schemeClr val="bg1"/>
                </a:solidFill>
              </a:rPr>
              <a:t>Miceli</a:t>
            </a:r>
            <a:r>
              <a:rPr lang="en-US" altLang="zh-TW" sz="1400" dirty="0" smtClean="0">
                <a:solidFill>
                  <a:schemeClr val="bg1"/>
                </a:solidFill>
              </a:rPr>
              <a:t> </a:t>
            </a:r>
            <a:r>
              <a:rPr lang="en-US" altLang="zh-TW" sz="1400" dirty="0" smtClean="0">
                <a:solidFill>
                  <a:schemeClr val="bg1"/>
                </a:solidFill>
              </a:rPr>
              <a:t>et al</a:t>
            </a:r>
            <a:r>
              <a:rPr lang="en-US" altLang="zh-TW" sz="1400" dirty="0" smtClean="0">
                <a:solidFill>
                  <a:schemeClr val="bg1"/>
                </a:solidFill>
              </a:rPr>
              <a:t>.,2012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487545" y="1776170"/>
                <a:ext cx="67204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1 </m:t>
                      </m:r>
                      <m:sSup>
                        <m:sSupPr>
                          <m:ctrlPr>
                            <a:rPr lang="x-none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𝑟h𝑜</m:t>
                          </m:r>
                        </m:e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45" y="1776170"/>
                <a:ext cx="67204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503576" y="2035151"/>
                <a:ext cx="6159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/>
                  <a:t>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x-none" altLang="zh-TW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𝑟h𝑜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76" y="2035151"/>
                <a:ext cx="615938" cy="276999"/>
              </a:xfrm>
              <a:prstGeom prst="rect">
                <a:avLst/>
              </a:prstGeom>
              <a:blipFill>
                <a:blip r:embed="rId4"/>
                <a:stretch>
                  <a:fillRect l="-99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503576" y="2302602"/>
                <a:ext cx="199858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x-none" altLang="zh-TW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altLang="zh-TW" sz="1200" b="0" i="1">
                            <a:latin typeface="Cambria Math" panose="02040503050406030204" pitchFamily="18" charset="0"/>
                          </a:rPr>
                          <m:t>𝑟h𝑜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1200" i="1" dirty="0" smtClean="0"/>
                  <a:t>ATP1-111</a:t>
                </a:r>
                <a:endParaRPr lang="zh-TW" altLang="en-US" sz="1200" i="1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76" y="2302602"/>
                <a:ext cx="1998586" cy="276999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503576" y="2524470"/>
                <a:ext cx="146782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x-none" altLang="zh-TW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𝑟h𝑜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TW" sz="1200" i="1" dirty="0" smtClean="0"/>
                  <a:t>cox4</a:t>
                </a:r>
                <a:r>
                  <a:rPr lang="el-GR" altLang="zh-TW" sz="1200" i="1" dirty="0" smtClean="0"/>
                  <a:t>Δ</a:t>
                </a:r>
                <a:endParaRPr lang="zh-TW" altLang="en-US" sz="1200" i="1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76" y="2524470"/>
                <a:ext cx="1467821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9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IDH1, IDH2 and ACO1 are also </a:t>
            </a:r>
            <a:r>
              <a:rPr lang="x-none" altLang="zh-TW" dirty="0"/>
              <a:t>considred diagnostic for the activation of the retrogade response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MMP May be the trigger of Mitochondrial Retrograde Response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14875" r="52258" b="11577"/>
          <a:stretch/>
        </p:blipFill>
        <p:spPr>
          <a:xfrm>
            <a:off x="2350090" y="1693392"/>
            <a:ext cx="3934133" cy="4377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15024"/>
            <a:ext cx="1346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 smtClean="0">
                <a:solidFill>
                  <a:schemeClr val="bg1"/>
                </a:solidFill>
              </a:rPr>
              <a:t>M.V.Miceli</a:t>
            </a:r>
            <a:r>
              <a:rPr lang="en-US" altLang="zh-TW" sz="1400" dirty="0" smtClean="0">
                <a:solidFill>
                  <a:schemeClr val="bg1"/>
                </a:solidFill>
              </a:rPr>
              <a:t> et al.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080425" y="1508724"/>
                <a:ext cx="67204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1 </m:t>
                      </m:r>
                      <m:sSup>
                        <m:sSupPr>
                          <m:ctrlPr>
                            <a:rPr lang="x-none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𝑟h𝑜</m:t>
                          </m:r>
                        </m:e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425" y="1508724"/>
                <a:ext cx="67204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938830" y="1533782"/>
                <a:ext cx="6159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/>
                  <a:t>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x-none" altLang="zh-TW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𝑟h𝑜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830" y="1533782"/>
                <a:ext cx="615938" cy="276999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554768" y="1554891"/>
                <a:ext cx="81375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x-none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altLang="zh-TW" sz="1200" b="0" i="1">
                              <a:latin typeface="Cambria Math" panose="02040503050406030204" pitchFamily="18" charset="0"/>
                            </a:rPr>
                            <m:t>𝑟h𝑜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altLang="zh-TW" sz="1200" i="1" dirty="0" smtClean="0"/>
              </a:p>
              <a:p>
                <a:r>
                  <a:rPr lang="en-US" altLang="zh-TW" sz="1200" i="1" dirty="0" smtClean="0"/>
                  <a:t>ATP1-111</a:t>
                </a:r>
                <a:endParaRPr lang="zh-TW" altLang="en-US" sz="1200" i="1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68" y="1554891"/>
                <a:ext cx="813759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092465" y="1540383"/>
                <a:ext cx="146782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x-none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𝑟h𝑜</m:t>
                          </m:r>
                        </m:e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altLang="zh-TW" sz="1200" i="1" dirty="0" smtClean="0"/>
              </a:p>
              <a:p>
                <a:pPr algn="ctr"/>
                <a:r>
                  <a:rPr lang="en-US" altLang="zh-TW" sz="1200" i="1" dirty="0" smtClean="0"/>
                  <a:t>cox4</a:t>
                </a:r>
                <a:r>
                  <a:rPr lang="el-GR" altLang="zh-TW" sz="1200" i="1" dirty="0" smtClean="0"/>
                  <a:t>Δ</a:t>
                </a:r>
                <a:endParaRPr lang="zh-TW" altLang="en-US" sz="1200" i="1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465" y="1540383"/>
                <a:ext cx="1467821" cy="46166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36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MMP May be the trigger of Mitochondrial Retrograde Response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3" t="15893" r="28070" b="6966"/>
          <a:stretch/>
        </p:blipFill>
        <p:spPr>
          <a:xfrm>
            <a:off x="1932039" y="1469260"/>
            <a:ext cx="5045692" cy="4854888"/>
          </a:xfrm>
        </p:spPr>
      </p:pic>
      <p:sp>
        <p:nvSpPr>
          <p:cNvPr id="7" name="內容版面配置區 1"/>
          <p:cNvSpPr txBox="1">
            <a:spLocks/>
          </p:cNvSpPr>
          <p:nvPr/>
        </p:nvSpPr>
        <p:spPr>
          <a:xfrm>
            <a:off x="68236" y="1008007"/>
            <a:ext cx="8773297" cy="496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RTG3-GFP translocation as a indicator of retrograde signaling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6515024"/>
            <a:ext cx="1346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 smtClean="0">
                <a:solidFill>
                  <a:schemeClr val="bg1"/>
                </a:solidFill>
              </a:rPr>
              <a:t>M.V.Miceli</a:t>
            </a:r>
            <a:r>
              <a:rPr lang="en-US" altLang="zh-TW" sz="1400" dirty="0" smtClean="0">
                <a:solidFill>
                  <a:schemeClr val="bg1"/>
                </a:solidFill>
              </a:rPr>
              <a:t> et al.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0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TCA</a:t>
            </a:r>
          </a:p>
          <a:p>
            <a:r>
              <a:rPr lang="en-US" altLang="zh-TW" dirty="0" smtClean="0"/>
              <a:t>ACO1 </a:t>
            </a:r>
            <a:r>
              <a:rPr lang="en-US" altLang="zh-TW" dirty="0"/>
              <a:t>:</a:t>
            </a:r>
            <a:r>
              <a:rPr lang="en-US" altLang="zh-TW" dirty="0" err="1"/>
              <a:t>Aconitate</a:t>
            </a:r>
            <a:r>
              <a:rPr lang="en-US" altLang="zh-TW" dirty="0"/>
              <a:t> hydratase with role in tricarboxylic acid (</a:t>
            </a:r>
            <a:r>
              <a:rPr lang="en-US" altLang="zh-TW" b="1" dirty="0"/>
              <a:t>TCA</a:t>
            </a:r>
            <a:r>
              <a:rPr lang="en-US" altLang="zh-TW" dirty="0"/>
              <a:t>) cycle and mitochondrial genome maintenance; also shows DNA binding activity; localized to mitochondria and cytosol</a:t>
            </a:r>
          </a:p>
          <a:p>
            <a:r>
              <a:rPr lang="en-US" altLang="zh-TW" dirty="0"/>
              <a:t>IDH1/2: Subunit of mitochondrial NAD(+)-dependent </a:t>
            </a:r>
            <a:r>
              <a:rPr lang="en-US" altLang="zh-TW" dirty="0" err="1"/>
              <a:t>isocitrate</a:t>
            </a:r>
            <a:r>
              <a:rPr lang="en-US" altLang="zh-TW" dirty="0"/>
              <a:t> dehydrogenase; complex catalyzes the oxidation of </a:t>
            </a:r>
            <a:r>
              <a:rPr lang="en-US" altLang="zh-TW" dirty="0" err="1"/>
              <a:t>isocitrate</a:t>
            </a:r>
            <a:r>
              <a:rPr lang="en-US" altLang="zh-TW" dirty="0"/>
              <a:t> to alpha-</a:t>
            </a:r>
            <a:r>
              <a:rPr lang="en-US" altLang="zh-TW" dirty="0" err="1"/>
              <a:t>ketoglutarate</a:t>
            </a:r>
            <a:r>
              <a:rPr lang="en-US" altLang="zh-TW" dirty="0"/>
              <a:t> in the </a:t>
            </a:r>
            <a:r>
              <a:rPr lang="en-US" altLang="zh-TW" b="1" dirty="0"/>
              <a:t>TCA </a:t>
            </a:r>
            <a:r>
              <a:rPr lang="en-US" altLang="zh-TW" b="1" dirty="0" smtClean="0"/>
              <a:t>cycle</a:t>
            </a:r>
            <a:r>
              <a:rPr lang="en-US" altLang="zh-TW" dirty="0" smtClean="0"/>
              <a:t>.</a:t>
            </a:r>
            <a:endParaRPr lang="en-US" altLang="zh-TW" b="1" dirty="0"/>
          </a:p>
          <a:p>
            <a:r>
              <a:rPr lang="en-US" altLang="zh-TW" dirty="0" smtClean="0"/>
              <a:t>CIT1: </a:t>
            </a:r>
            <a:r>
              <a:rPr lang="en-US" altLang="zh-TW" b="1" dirty="0" smtClean="0"/>
              <a:t>Citrate </a:t>
            </a:r>
            <a:r>
              <a:rPr lang="en-US" altLang="zh-TW" b="1" dirty="0"/>
              <a:t>synthase</a:t>
            </a:r>
            <a:r>
              <a:rPr lang="en-US" altLang="zh-TW" dirty="0"/>
              <a:t>; catalyzes the condensation of acetyl coenzyme A and oxaloacetate to form citrate; </a:t>
            </a:r>
            <a:r>
              <a:rPr lang="en-US" altLang="zh-TW" b="1" dirty="0"/>
              <a:t>the rate-limiting enzyme of the TCA cycle</a:t>
            </a:r>
            <a:r>
              <a:rPr lang="en-US" altLang="zh-TW" dirty="0"/>
              <a:t>; nuclear encoded mitochondrial </a:t>
            </a:r>
            <a:r>
              <a:rPr lang="en-US" altLang="zh-TW" dirty="0" smtClean="0"/>
              <a:t>protein</a:t>
            </a:r>
          </a:p>
          <a:p>
            <a:pPr marL="0" indent="0">
              <a:buNone/>
            </a:pPr>
            <a:r>
              <a:rPr lang="en-US" altLang="zh-TW" dirty="0" err="1"/>
              <a:t>G</a:t>
            </a:r>
            <a:r>
              <a:rPr lang="en-US" altLang="zh-TW" dirty="0" err="1" smtClean="0"/>
              <a:t>lyoxylate</a:t>
            </a:r>
            <a:r>
              <a:rPr lang="en-US" altLang="zh-TW" dirty="0" smtClean="0"/>
              <a:t> Cycle </a:t>
            </a:r>
            <a:endParaRPr lang="en-US" altLang="zh-TW" dirty="0"/>
          </a:p>
          <a:p>
            <a:r>
              <a:rPr lang="en-US" altLang="zh-TW" dirty="0"/>
              <a:t>CIT2: </a:t>
            </a:r>
            <a:r>
              <a:rPr lang="en-US" altLang="zh-TW" b="1" dirty="0"/>
              <a:t>Citrate synthase</a:t>
            </a:r>
            <a:r>
              <a:rPr lang="en-US" altLang="zh-TW" dirty="0"/>
              <a:t>, </a:t>
            </a:r>
            <a:r>
              <a:rPr lang="en-US" altLang="zh-TW" dirty="0" err="1"/>
              <a:t>peroxisomal</a:t>
            </a:r>
            <a:r>
              <a:rPr lang="en-US" altLang="zh-TW" dirty="0"/>
              <a:t> isozyme involved in </a:t>
            </a:r>
            <a:r>
              <a:rPr lang="en-US" altLang="zh-TW" b="1" dirty="0" err="1"/>
              <a:t>glyoxylate</a:t>
            </a:r>
            <a:r>
              <a:rPr lang="en-US" altLang="zh-TW" b="1" dirty="0"/>
              <a:t> cycle</a:t>
            </a:r>
            <a:r>
              <a:rPr lang="en-US" altLang="zh-TW" dirty="0"/>
              <a:t>; catalyzes condensation of acetyl coenzyme A and oxaloacetate to form citrate; </a:t>
            </a:r>
            <a:r>
              <a:rPr lang="en-US" altLang="zh-TW" b="1" dirty="0"/>
              <a:t>expression is controlled by Rtg1p and Rtg2p transcription factors</a:t>
            </a:r>
            <a:r>
              <a:rPr lang="en-US" altLang="zh-TW" dirty="0"/>
              <a:t>; SCF-Ucc1 regulates level of Cit2p to maintain citrate homeostasis; oxaloacetate-dependent positive feedback loop inhibits Cit2p ubiquitination; CIT2 has a paralog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13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Functions of RTG-regulated Genes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zh-TW" i="1" dirty="0" smtClean="0"/>
              <a:t>Saccharomyces</a:t>
            </a:r>
            <a:r>
              <a:rPr lang="en-US" altLang="zh-TW" dirty="0" smtClean="0"/>
              <a:t> </a:t>
            </a:r>
            <a:r>
              <a:rPr lang="en-US" altLang="zh-TW" dirty="0"/>
              <a:t>Genome Database (http://www.yeastgenome.org/)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86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14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t="24359" r="25576" b="6068"/>
          <a:stretch/>
        </p:blipFill>
        <p:spPr>
          <a:xfrm>
            <a:off x="2470638" y="1547447"/>
            <a:ext cx="4615962" cy="35784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" t="29487" r="23750" b="35641"/>
          <a:stretch/>
        </p:blipFill>
        <p:spPr>
          <a:xfrm>
            <a:off x="-378070" y="1547447"/>
            <a:ext cx="5090747" cy="1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3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15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Retrograde response may be a inverter-like response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zh-TW" dirty="0" smtClean="0"/>
              <a:t>Modified from </a:t>
            </a:r>
            <a:r>
              <a:rPr lang="en-US" altLang="zh-TW" dirty="0"/>
              <a:t>S.A. &amp;Smith, C.K., 2009. </a:t>
            </a:r>
            <a:r>
              <a:rPr lang="en-US" altLang="zh-TW" i="1" dirty="0"/>
              <a:t>Microelectronic </a:t>
            </a:r>
            <a:r>
              <a:rPr lang="en-US" altLang="zh-TW" i="1" dirty="0" smtClean="0"/>
              <a:t>Circuits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t="24359" r="25576" b="6068"/>
          <a:stretch/>
        </p:blipFill>
        <p:spPr>
          <a:xfrm>
            <a:off x="2470637" y="1524963"/>
            <a:ext cx="4615962" cy="35784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" t="29487" r="23750" b="35641"/>
          <a:stretch/>
        </p:blipFill>
        <p:spPr>
          <a:xfrm>
            <a:off x="2233244" y="5037962"/>
            <a:ext cx="5090747" cy="14071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6638191" y="4680425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191" y="4680425"/>
                <a:ext cx="68580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7404587" y="3314197"/>
            <a:ext cx="984739" cy="9072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086599" y="2833092"/>
            <a:ext cx="1620716" cy="17203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666124" y="3127942"/>
            <a:ext cx="461665" cy="20774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+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78060" y="3231816"/>
            <a:ext cx="16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-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7836874" y="304715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874" y="304715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1230190" y="1524963"/>
            <a:ext cx="15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RTG response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48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16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Biochemical Noise Limits the information-transmission rate 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36154" r="50384" b="18547"/>
          <a:stretch/>
        </p:blipFill>
        <p:spPr>
          <a:xfrm>
            <a:off x="2230630" y="1809492"/>
            <a:ext cx="4574617" cy="34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1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17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Biochemical Pathway of Retrograde Response</a:t>
            </a:r>
            <a:endParaRPr lang="zh-TW" altLang="en-US" dirty="0"/>
          </a:p>
        </p:txBody>
      </p:sp>
      <p:pic>
        <p:nvPicPr>
          <p:cNvPr id="8" name="圖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2" y="2227468"/>
            <a:ext cx="5248275" cy="2162175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0" y="6515024"/>
            <a:ext cx="1722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Z. Liu and R. A </a:t>
            </a:r>
            <a:r>
              <a:rPr lang="en-US" altLang="zh-TW" sz="1400" dirty="0" err="1">
                <a:solidFill>
                  <a:schemeClr val="bg1"/>
                </a:solidFill>
              </a:rPr>
              <a:t>Butow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32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81230" y="960373"/>
            <a:ext cx="8711916" cy="410714"/>
          </a:xfrm>
        </p:spPr>
        <p:txBody>
          <a:bodyPr>
            <a:noAutofit/>
          </a:bodyPr>
          <a:lstStyle/>
          <a:p>
            <a:r>
              <a:rPr lang="en-US" altLang="zh-TW" b="1" dirty="0" smtClean="0"/>
              <a:t>What is the maximum number of MMP stimuli that a cell can distinguish based upon the noisy responses of RTG pathway</a:t>
            </a:r>
            <a:r>
              <a:rPr lang="en-US" altLang="zh-TW" b="1" dirty="0"/>
              <a:t>?</a:t>
            </a:r>
            <a:endParaRPr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18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Problem Setup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7223822" y="4570646"/>
            <a:ext cx="689956" cy="698269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>
                <a:solidFill>
                  <a:schemeClr val="tx1"/>
                </a:solidFill>
              </a:rPr>
              <a:t>ACO1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7205848" y="2405572"/>
            <a:ext cx="689956" cy="698269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smtClean="0">
                <a:solidFill>
                  <a:schemeClr val="tx1"/>
                </a:solidFill>
              </a:rPr>
              <a:t>IDH1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16" idx="3"/>
            <a:endCxn id="7" idx="2"/>
          </p:cNvCxnSpPr>
          <p:nvPr/>
        </p:nvCxnSpPr>
        <p:spPr>
          <a:xfrm>
            <a:off x="5369365" y="3549332"/>
            <a:ext cx="1854457" cy="1370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1365333" y="2742872"/>
            <a:ext cx="689956" cy="698269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>
                <a:solidFill>
                  <a:schemeClr val="tx1"/>
                </a:solidFill>
              </a:rPr>
              <a:t>MMP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7205848" y="1422401"/>
            <a:ext cx="689956" cy="698269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/>
                </a:solidFill>
              </a:rPr>
              <a:t>CIT2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16" idx="3"/>
            <a:endCxn id="28" idx="2"/>
          </p:cNvCxnSpPr>
          <p:nvPr/>
        </p:nvCxnSpPr>
        <p:spPr>
          <a:xfrm>
            <a:off x="5369365" y="3549332"/>
            <a:ext cx="1836483" cy="2819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16" idx="3"/>
            <a:endCxn id="12" idx="2"/>
          </p:cNvCxnSpPr>
          <p:nvPr/>
        </p:nvCxnSpPr>
        <p:spPr>
          <a:xfrm flipV="1">
            <a:off x="5369365" y="1771536"/>
            <a:ext cx="1836483" cy="1777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112424" y="3245103"/>
                <a:ext cx="2256941" cy="608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Noisy Channel(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)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424" y="3245103"/>
                <a:ext cx="2256941" cy="6084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內容版面配置區 1"/>
          <p:cNvSpPr txBox="1">
            <a:spLocks/>
          </p:cNvSpPr>
          <p:nvPr/>
        </p:nvSpPr>
        <p:spPr>
          <a:xfrm>
            <a:off x="181230" y="1085394"/>
            <a:ext cx="8773297" cy="496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1200" dirty="0"/>
          </a:p>
        </p:txBody>
      </p:sp>
      <p:sp>
        <p:nvSpPr>
          <p:cNvPr id="28" name="橢圓 27"/>
          <p:cNvSpPr/>
          <p:nvPr/>
        </p:nvSpPr>
        <p:spPr>
          <a:xfrm>
            <a:off x="7205848" y="3482192"/>
            <a:ext cx="689956" cy="698269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/>
                </a:solidFill>
              </a:rPr>
              <a:t>IDH2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直線單箭頭接點 30"/>
          <p:cNvCxnSpPr>
            <a:stCxn id="16" idx="3"/>
            <a:endCxn id="9" idx="2"/>
          </p:cNvCxnSpPr>
          <p:nvPr/>
        </p:nvCxnSpPr>
        <p:spPr>
          <a:xfrm flipV="1">
            <a:off x="5369365" y="2754707"/>
            <a:ext cx="1836483" cy="794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1361738" y="4919781"/>
            <a:ext cx="689956" cy="698269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>
                <a:solidFill>
                  <a:schemeClr val="tx1"/>
                </a:solidFill>
              </a:rPr>
              <a:t>MMP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1361738" y="3780650"/>
            <a:ext cx="689956" cy="698269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>
                <a:solidFill>
                  <a:schemeClr val="tx1"/>
                </a:solidFill>
              </a:rPr>
              <a:t>MMP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1365333" y="1705094"/>
            <a:ext cx="689956" cy="698269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>
                <a:solidFill>
                  <a:schemeClr val="tx1"/>
                </a:solidFill>
              </a:rPr>
              <a:t>MMP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cxnSp>
        <p:nvCxnSpPr>
          <p:cNvPr id="45" name="直線單箭頭接點 44"/>
          <p:cNvCxnSpPr>
            <a:stCxn id="16" idx="3"/>
            <a:endCxn id="49" idx="2"/>
          </p:cNvCxnSpPr>
          <p:nvPr/>
        </p:nvCxnSpPr>
        <p:spPr>
          <a:xfrm>
            <a:off x="5369365" y="3549332"/>
            <a:ext cx="2139879" cy="2198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橢圓 47"/>
          <p:cNvSpPr/>
          <p:nvPr/>
        </p:nvSpPr>
        <p:spPr>
          <a:xfrm>
            <a:off x="7509244" y="5502270"/>
            <a:ext cx="83164" cy="91154"/>
          </a:xfrm>
          <a:prstGeom prst="ellipse">
            <a:avLst/>
          </a:prstGeom>
          <a:solidFill>
            <a:schemeClr val="tx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509244" y="5701963"/>
            <a:ext cx="83164" cy="91154"/>
          </a:xfrm>
          <a:prstGeom prst="ellipse">
            <a:avLst/>
          </a:prstGeom>
          <a:solidFill>
            <a:schemeClr val="tx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7509244" y="5890906"/>
            <a:ext cx="83164" cy="91154"/>
          </a:xfrm>
          <a:prstGeom prst="ellipse">
            <a:avLst/>
          </a:prstGeom>
          <a:solidFill>
            <a:schemeClr val="tx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2" name="直線單箭頭接點 51"/>
          <p:cNvCxnSpPr>
            <a:stCxn id="36" idx="6"/>
            <a:endCxn id="16" idx="1"/>
          </p:cNvCxnSpPr>
          <p:nvPr/>
        </p:nvCxnSpPr>
        <p:spPr>
          <a:xfrm>
            <a:off x="2055289" y="2054229"/>
            <a:ext cx="1057135" cy="14951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11" idx="6"/>
          </p:cNvCxnSpPr>
          <p:nvPr/>
        </p:nvCxnSpPr>
        <p:spPr>
          <a:xfrm>
            <a:off x="2055289" y="3092007"/>
            <a:ext cx="1039161" cy="457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35" idx="6"/>
          </p:cNvCxnSpPr>
          <p:nvPr/>
        </p:nvCxnSpPr>
        <p:spPr>
          <a:xfrm flipV="1">
            <a:off x="2051694" y="3542838"/>
            <a:ext cx="1042756" cy="586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34" idx="6"/>
            <a:endCxn id="16" idx="1"/>
          </p:cNvCxnSpPr>
          <p:nvPr/>
        </p:nvCxnSpPr>
        <p:spPr>
          <a:xfrm flipV="1">
            <a:off x="2051694" y="3549332"/>
            <a:ext cx="1060730" cy="1719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1187238" y="5918992"/>
            <a:ext cx="131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Signal(S)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6988649" y="5936483"/>
            <a:ext cx="131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Response(R)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0156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TW" dirty="0" smtClean="0"/>
                  <a:t>Shannon’s information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, 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      where X is a random variable</a:t>
                </a:r>
                <a:r>
                  <a:rPr lang="en-US" altLang="zh-TW" dirty="0" smtClean="0"/>
                  <a:t>.</a:t>
                </a:r>
              </a:p>
              <a:p>
                <a:pPr marL="342900" lvl="0" indent="-342900">
                  <a:buAutoNum type="arabicPeriod" startAt="2"/>
                </a:pPr>
                <a:r>
                  <a:rPr lang="en-US" altLang="zh-TW" dirty="0" smtClean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/>
                  <a:t>Mutual information is symmetric</a:t>
                </a:r>
                <a:r>
                  <a:rPr lang="en-US" altLang="zh-TW" dirty="0" smtClean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zh-TW" altLang="zh-TW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is a concave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dirty="0"/>
                  <a:t>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dirty="0"/>
                  <a:t>.</a:t>
                </a:r>
                <a:endParaRPr lang="zh-TW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for all invertible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zh-TW" dirty="0"/>
              </a:p>
              <a:p>
                <a:pPr marL="342900" lvl="0" indent="-342900">
                  <a:buAutoNum type="arabicPeriod" startAt="3"/>
                </a:pPr>
                <a:r>
                  <a:rPr lang="en-US" altLang="zh-TW" dirty="0" smtClean="0"/>
                  <a:t>Channel Capacity</a:t>
                </a:r>
              </a:p>
              <a:p>
                <a:pPr lvl="1"/>
                <a:r>
                  <a:rPr lang="en-US" altLang="zh-TW" dirty="0"/>
                  <a:t>For a discrete memoryless channel (X,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TW" dirty="0"/>
                  <a:t>), the maximum rate of information transmitting with vanishing error probability is</a:t>
                </a:r>
                <a:endParaRPr lang="zh-TW" altLang="zh-TW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𝑠𝑢𝑝</m:t>
                        </m:r>
                      </m:e>
                      <m:sub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called </a:t>
                </a:r>
                <a:r>
                  <a:rPr lang="en-US" altLang="zh-TW" dirty="0"/>
                  <a:t>channel capacity (C)</a:t>
                </a:r>
                <a:endParaRPr lang="zh-TW" altLang="zh-TW" dirty="0"/>
              </a:p>
              <a:p>
                <a:pPr lvl="1"/>
                <a:r>
                  <a:rPr lang="en-US" altLang="zh-TW" dirty="0"/>
                  <a:t>Feedback does not affect the channel capacity.</a:t>
                </a:r>
                <a:endParaRPr lang="zh-TW" altLang="zh-TW" dirty="0"/>
              </a:p>
              <a:p>
                <a:pPr marL="342900" lvl="0" indent="-342900">
                  <a:buAutoNum type="arabicPeriod" startAt="3"/>
                </a:pPr>
                <a:endParaRPr lang="en-US" altLang="zh-TW" dirty="0" smtClean="0"/>
              </a:p>
              <a:p>
                <a:pPr marL="0" indent="0">
                  <a:buNone/>
                </a:pPr>
                <a:endParaRPr lang="zh-TW" altLang="zh-TW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19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Key Points in Information Theory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5604498" y="2578542"/>
            <a:ext cx="3350030" cy="1705108"/>
            <a:chOff x="5604498" y="2246033"/>
            <a:chExt cx="3350030" cy="170510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18" t="30202" r="20728" b="21798"/>
            <a:stretch/>
          </p:blipFill>
          <p:spPr>
            <a:xfrm>
              <a:off x="5604498" y="2246033"/>
              <a:ext cx="3350030" cy="1574303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6292733" y="3689531"/>
              <a:ext cx="2261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 smtClean="0"/>
                <a:t>Diagram of Mutual Information </a:t>
              </a:r>
              <a:endParaRPr lang="zh-TW" altLang="en-US" sz="1100" b="1" dirty="0"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6" t="36953" r="21048" b="21756"/>
          <a:stretch/>
        </p:blipFill>
        <p:spPr>
          <a:xfrm>
            <a:off x="6292733" y="944791"/>
            <a:ext cx="2046720" cy="16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4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19365" r="6265" b="5635"/>
          <a:stretch/>
        </p:blipFill>
        <p:spPr>
          <a:xfrm>
            <a:off x="589084" y="1099039"/>
            <a:ext cx="8335108" cy="5056312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C</a:t>
            </a:r>
            <a:r>
              <a:rPr lang="en-US" altLang="zh-TW" dirty="0" smtClean="0"/>
              <a:t>ommunication </a:t>
            </a:r>
            <a:r>
              <a:rPr lang="en-US" altLang="zh-TW" dirty="0"/>
              <a:t>B</a:t>
            </a:r>
            <a:r>
              <a:rPr lang="en-US" altLang="zh-TW" dirty="0" smtClean="0"/>
              <a:t>etween Mitochondria and Nucleus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zh-TW" dirty="0"/>
              <a:t>Pedro M. </a:t>
            </a:r>
            <a:r>
              <a:rPr lang="en-US" altLang="zh-TW" dirty="0" err="1" smtClean="0"/>
              <a:t>Quirós</a:t>
            </a:r>
            <a:r>
              <a:rPr lang="en-US" altLang="zh-TW" dirty="0" smtClean="0"/>
              <a:t> et al.,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041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t="23939" r="17009" b="11365"/>
          <a:stretch/>
        </p:blipFill>
        <p:spPr>
          <a:xfrm>
            <a:off x="1334728" y="1704713"/>
            <a:ext cx="5884607" cy="3193027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20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Response and Mutual Information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482144"/>
            <a:ext cx="1652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R. Cheong et al.</a:t>
            </a:r>
            <a:endParaRPr lang="zh-TW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47050" y="1096447"/>
                <a:ext cx="2611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0" y="1096447"/>
                <a:ext cx="26118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3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8" t="32008" r="8772" b="23318"/>
          <a:stretch/>
        </p:blipFill>
        <p:spPr>
          <a:xfrm>
            <a:off x="648928" y="2182761"/>
            <a:ext cx="1238865" cy="2204884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21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 workflow of measurement of channel capacity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482144"/>
            <a:ext cx="1652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R. Cheong et al.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5" t="24481" r="15404" b="6989"/>
          <a:stretch/>
        </p:blipFill>
        <p:spPr>
          <a:xfrm>
            <a:off x="1948869" y="1578078"/>
            <a:ext cx="7091893" cy="39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Prediction of channel capacity based on bush and tree model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22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Signaling networks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t="20752" r="19194" b="7420"/>
          <a:stretch/>
        </p:blipFill>
        <p:spPr>
          <a:xfrm>
            <a:off x="1740310" y="1924665"/>
            <a:ext cx="5648632" cy="36944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482144"/>
            <a:ext cx="1652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R. Cheong et al.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3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Is MMP homogeneous among the mitochondrial population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/>
              <a:t>Confocal image</a:t>
            </a:r>
            <a:endParaRPr lang="en-US" altLang="zh-TW" dirty="0" smtClean="0"/>
          </a:p>
          <a:p>
            <a:r>
              <a:rPr lang="en-US" altLang="zh-TW" dirty="0" smtClean="0"/>
              <a:t>How to quantitatively measure MMP and retrograde responses in single-level and </a:t>
            </a:r>
            <a:r>
              <a:rPr lang="en-US" altLang="zh-TW" dirty="0" smtClean="0"/>
              <a:t>time-series</a:t>
            </a:r>
          </a:p>
          <a:p>
            <a:pPr lvl="1"/>
            <a:r>
              <a:rPr lang="en-US" altLang="zh-TW" dirty="0" smtClean="0"/>
              <a:t>PMPI, TMRM, RTG3p-BFP, </a:t>
            </a:r>
            <a:r>
              <a:rPr lang="en-US" altLang="zh-TW" dirty="0" err="1" smtClean="0"/>
              <a:t>mitotracker</a:t>
            </a:r>
            <a:r>
              <a:rPr lang="en-US" altLang="zh-TW" dirty="0" smtClean="0"/>
              <a:t>, H2B-BFP</a:t>
            </a:r>
            <a:endParaRPr lang="en-US" altLang="zh-TW" dirty="0" smtClean="0"/>
          </a:p>
          <a:p>
            <a:r>
              <a:rPr lang="en-US" altLang="zh-TW" dirty="0" smtClean="0"/>
              <a:t>What is the biological meaning of the channel capacity of mitochondrial retrograde response</a:t>
            </a:r>
          </a:p>
          <a:p>
            <a:pPr lvl="1"/>
            <a:r>
              <a:rPr lang="en-US" altLang="zh-TW" dirty="0" smtClean="0"/>
              <a:t>Does achieving the channel capacity benefit the cell?</a:t>
            </a:r>
          </a:p>
          <a:p>
            <a:pPr lvl="1"/>
            <a:r>
              <a:rPr lang="en-US" altLang="zh-TW" dirty="0" smtClean="0"/>
              <a:t>How does the biochemical network contribute to the channel properties?</a:t>
            </a:r>
          </a:p>
          <a:p>
            <a:pPr lvl="1"/>
            <a:r>
              <a:rPr lang="en-US" altLang="zh-TW" dirty="0" smtClean="0"/>
              <a:t>Are there predictive properties in retrograde response?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23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Discussion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94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600" dirty="0" err="1" smtClean="0"/>
              <a:t>R.Cheong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A.Rhee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C.Joanne</a:t>
            </a:r>
            <a:r>
              <a:rPr lang="en-US" altLang="zh-TW" sz="1600" dirty="0"/>
              <a:t> Wang, </a:t>
            </a:r>
            <a:r>
              <a:rPr lang="en-US" altLang="zh-TW" sz="1600" dirty="0" err="1" smtClean="0"/>
              <a:t>I.Nemenman</a:t>
            </a:r>
            <a:r>
              <a:rPr lang="en-US" altLang="zh-TW" sz="1600" dirty="0"/>
              <a:t>, </a:t>
            </a:r>
            <a:r>
              <a:rPr lang="en-US" altLang="zh-TW" sz="1600" dirty="0" smtClean="0"/>
              <a:t>and </a:t>
            </a:r>
            <a:r>
              <a:rPr lang="en-US" altLang="zh-TW" sz="1600" dirty="0" err="1" smtClean="0"/>
              <a:t>A.Levchenko</a:t>
            </a:r>
            <a:r>
              <a:rPr lang="en-US" altLang="zh-TW" sz="1600" dirty="0"/>
              <a:t>, “Information Transduction Capacity of Noisy Biochemical Signaling Networks,” 2011</a:t>
            </a:r>
            <a:r>
              <a:rPr lang="en-US" altLang="zh-TW" sz="16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 smtClean="0"/>
              <a:t>        </a:t>
            </a:r>
            <a:r>
              <a:rPr lang="en-US" altLang="zh-TW" sz="1600" b="1" dirty="0" smtClean="0"/>
              <a:t>This is the main paper</a:t>
            </a:r>
            <a:r>
              <a:rPr lang="en-US" altLang="zh-TW" sz="1600" dirty="0" smtClean="0"/>
              <a:t>. </a:t>
            </a:r>
          </a:p>
          <a:p>
            <a:pPr marL="0" indent="0">
              <a:buNone/>
            </a:pPr>
            <a:r>
              <a:rPr lang="en-US" altLang="zh-TW" sz="1600" dirty="0" err="1" smtClean="0"/>
              <a:t>M.V.Miceli</a:t>
            </a:r>
            <a:r>
              <a:rPr lang="en-US" altLang="zh-TW" sz="1600" dirty="0"/>
              <a:t>, J. </a:t>
            </a:r>
            <a:r>
              <a:rPr lang="en-US" altLang="zh-TW" sz="1600" dirty="0" err="1"/>
              <a:t>C.Jiang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A.Tiwari</a:t>
            </a:r>
            <a:r>
              <a:rPr lang="en-US" altLang="zh-TW" sz="1600" dirty="0"/>
              <a:t>, J. </a:t>
            </a:r>
            <a:r>
              <a:rPr lang="en-US" altLang="zh-TW" sz="1600" dirty="0" err="1"/>
              <a:t>F.Rodriguez-Quiñones</a:t>
            </a:r>
            <a:r>
              <a:rPr lang="en-US" altLang="zh-TW" sz="1600" dirty="0"/>
              <a:t>, </a:t>
            </a:r>
            <a:r>
              <a:rPr lang="en-US" altLang="zh-TW" sz="1600" dirty="0" smtClean="0"/>
              <a:t>and S</a:t>
            </a:r>
            <a:r>
              <a:rPr lang="en-US" altLang="zh-TW" sz="1600" dirty="0"/>
              <a:t>. </a:t>
            </a:r>
            <a:r>
              <a:rPr lang="en-US" altLang="zh-TW" sz="1600" dirty="0" err="1"/>
              <a:t>M.Jazwinski</a:t>
            </a:r>
            <a:r>
              <a:rPr lang="en-US" altLang="zh-TW" sz="1600" dirty="0"/>
              <a:t>, “Loss of mitochondrial membrane potential triggers the retrograde response extending yeast replicative lifespan,” </a:t>
            </a:r>
            <a:r>
              <a:rPr lang="en-US" altLang="zh-TW" sz="1600" i="1" dirty="0"/>
              <a:t>Front. Genet.</a:t>
            </a:r>
            <a:r>
              <a:rPr lang="en-US" altLang="zh-TW" sz="1600" dirty="0"/>
              <a:t>, vol. 2, no. JAN, pp. 1–11, 2012</a:t>
            </a:r>
            <a:r>
              <a:rPr lang="en-US" altLang="zh-TW" sz="1600" dirty="0" smtClean="0"/>
              <a:t>.</a:t>
            </a:r>
          </a:p>
          <a:p>
            <a:pPr marL="0" indent="0">
              <a:buNone/>
            </a:pPr>
            <a:r>
              <a:rPr lang="en-US" altLang="zh-TW" sz="1600" dirty="0" smtClean="0"/>
              <a:t>Z. Liu and R</a:t>
            </a:r>
            <a:r>
              <a:rPr lang="en-US" altLang="zh-TW" sz="1600" dirty="0"/>
              <a:t>. </a:t>
            </a:r>
            <a:r>
              <a:rPr lang="en-US" altLang="zh-TW" sz="1600" dirty="0" smtClean="0"/>
              <a:t>A </a:t>
            </a:r>
            <a:r>
              <a:rPr lang="en-US" altLang="zh-TW" sz="1600" dirty="0" err="1" smtClean="0"/>
              <a:t>Butow</a:t>
            </a:r>
            <a:r>
              <a:rPr lang="en-US" altLang="zh-TW" sz="1600" dirty="0"/>
              <a:t>, “Mitochondrial retrograde signaling.,” </a:t>
            </a:r>
            <a:r>
              <a:rPr lang="en-US" altLang="zh-TW" sz="1600" i="1" dirty="0" err="1"/>
              <a:t>Annu</a:t>
            </a:r>
            <a:r>
              <a:rPr lang="en-US" altLang="zh-TW" sz="1600" i="1" dirty="0"/>
              <a:t>. Rev. Genet.</a:t>
            </a:r>
            <a:r>
              <a:rPr lang="en-US" altLang="zh-TW" sz="1600" dirty="0"/>
              <a:t>, vol. 40, pp. 159–185, 2006</a:t>
            </a:r>
            <a:r>
              <a:rPr lang="en-US" altLang="zh-TW" sz="1600" dirty="0" smtClean="0"/>
              <a:t>.</a:t>
            </a:r>
          </a:p>
          <a:p>
            <a:pPr marL="0" indent="0">
              <a:buNone/>
            </a:pPr>
            <a:r>
              <a:rPr lang="en-US" altLang="zh-TW" sz="1600" dirty="0" smtClean="0"/>
              <a:t>A</a:t>
            </a:r>
            <a:r>
              <a:rPr lang="en-US" altLang="zh-TW" sz="1600" dirty="0"/>
              <a:t>. </a:t>
            </a:r>
            <a:r>
              <a:rPr lang="en-US" altLang="zh-TW" sz="1600" dirty="0" smtClean="0"/>
              <a:t>a </a:t>
            </a:r>
            <a:r>
              <a:rPr lang="en-US" altLang="zh-TW" sz="1600" dirty="0" err="1" smtClean="0"/>
              <a:t>Gerencser</a:t>
            </a:r>
            <a:r>
              <a:rPr lang="en-US" altLang="zh-TW" sz="1600" dirty="0" smtClean="0"/>
              <a:t> </a:t>
            </a:r>
            <a:r>
              <a:rPr lang="en-US" altLang="zh-TW" sz="1600" i="1" dirty="0"/>
              <a:t>et al.</a:t>
            </a:r>
            <a:r>
              <a:rPr lang="en-US" altLang="zh-TW" sz="1600" dirty="0"/>
              <a:t>, “Quantitative measurement of mitochondrial membrane potential in cultured cells: calcium-induced de- and hyperpolarization of neuronal mitochondria.,” </a:t>
            </a:r>
            <a:r>
              <a:rPr lang="en-US" altLang="zh-TW" sz="1600" i="1" dirty="0"/>
              <a:t>J. Physiol.</a:t>
            </a:r>
            <a:r>
              <a:rPr lang="en-US" altLang="zh-TW" sz="1600" dirty="0"/>
              <a:t>, vol. 590, pp. 2845–71, 2012</a:t>
            </a:r>
            <a:r>
              <a:rPr lang="en-US" altLang="zh-TW" sz="1600" dirty="0" smtClean="0"/>
              <a:t>.</a:t>
            </a:r>
            <a:r>
              <a:rPr lang="en-US" altLang="zh-TW" sz="1600" dirty="0"/>
              <a:t> 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 smtClean="0"/>
              <a:t>        </a:t>
            </a:r>
            <a:r>
              <a:rPr lang="en-US" altLang="zh-TW" sz="1600" b="1" dirty="0" smtClean="0"/>
              <a:t>This methodology is what I plan to use in my project, while it uses confocal instead of cytometry.</a:t>
            </a:r>
            <a:endParaRPr lang="en-US" altLang="zh-TW" sz="1600" b="1" dirty="0"/>
          </a:p>
          <a:p>
            <a:pPr marL="0" indent="0">
              <a:buNone/>
            </a:pPr>
            <a:r>
              <a:rPr lang="en-US" altLang="zh-TW" sz="1600" dirty="0" err="1" smtClean="0"/>
              <a:t>H.Rottenberg</a:t>
            </a:r>
            <a:r>
              <a:rPr lang="en-US" altLang="zh-TW" sz="1600" dirty="0" smtClean="0"/>
              <a:t> </a:t>
            </a:r>
            <a:r>
              <a:rPr lang="en-US" altLang="zh-TW" sz="1600" dirty="0" err="1"/>
              <a:t>andS.Wu</a:t>
            </a:r>
            <a:r>
              <a:rPr lang="en-US" altLang="zh-TW" sz="1600" dirty="0"/>
              <a:t>, “Quantitative assay by flow cytometry of the mitochondrial membrane potential in intact cells.,” </a:t>
            </a:r>
            <a:r>
              <a:rPr lang="en-US" altLang="zh-TW" sz="1600" i="1" dirty="0" err="1"/>
              <a:t>Biochim</a:t>
            </a:r>
            <a:r>
              <a:rPr lang="en-US" altLang="zh-TW" sz="1600" i="1" dirty="0"/>
              <a:t>. </a:t>
            </a:r>
            <a:r>
              <a:rPr lang="en-US" altLang="zh-TW" sz="1600" i="1" dirty="0" err="1"/>
              <a:t>Biophys</a:t>
            </a:r>
            <a:r>
              <a:rPr lang="en-US" altLang="zh-TW" sz="1600" i="1" dirty="0"/>
              <a:t>. </a:t>
            </a:r>
            <a:r>
              <a:rPr lang="en-US" altLang="zh-TW" sz="1600" i="1" dirty="0" err="1"/>
              <a:t>Acta</a:t>
            </a:r>
            <a:r>
              <a:rPr lang="en-US" altLang="zh-TW" sz="1600" dirty="0"/>
              <a:t>, vol. 1404, pp. 393–404, 1998</a:t>
            </a:r>
            <a:r>
              <a:rPr lang="en-US" altLang="zh-TW" sz="1600" dirty="0" smtClean="0"/>
              <a:t>.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b="1" dirty="0"/>
              <a:t> </a:t>
            </a:r>
            <a:r>
              <a:rPr lang="en-US" altLang="zh-TW" sz="1600" b="1" dirty="0" smtClean="0"/>
              <a:t>      </a:t>
            </a:r>
            <a:r>
              <a:rPr lang="en-US" altLang="zh-TW" sz="1600" b="1" dirty="0"/>
              <a:t>A</a:t>
            </a:r>
            <a:r>
              <a:rPr lang="en-US" altLang="zh-TW" sz="1600" b="1" dirty="0" smtClean="0"/>
              <a:t>nother way to measure MMP.</a:t>
            </a:r>
          </a:p>
          <a:p>
            <a:pPr marL="0" indent="0">
              <a:buNone/>
            </a:pPr>
            <a:r>
              <a:rPr lang="en-US" altLang="zh-TW" sz="1600" dirty="0" err="1" smtClean="0"/>
              <a:t>A.Egner</a:t>
            </a:r>
            <a:r>
              <a:rPr lang="en-US" altLang="zh-TW" sz="1600" dirty="0" smtClean="0"/>
              <a:t>, </a:t>
            </a:r>
            <a:r>
              <a:rPr lang="en-US" altLang="zh-TW" sz="1600" dirty="0" err="1" smtClean="0"/>
              <a:t>S.Jakobs</a:t>
            </a:r>
            <a:r>
              <a:rPr lang="en-US" altLang="zh-TW" sz="1600" dirty="0" smtClean="0"/>
              <a:t>, </a:t>
            </a:r>
            <a:r>
              <a:rPr lang="en-US" altLang="zh-TW" sz="1600" dirty="0" err="1" smtClean="0"/>
              <a:t>andS</a:t>
            </a:r>
            <a:r>
              <a:rPr lang="en-US" altLang="zh-TW" sz="1600" dirty="0" smtClean="0"/>
              <a:t>. </a:t>
            </a:r>
            <a:r>
              <a:rPr lang="en-US" altLang="zh-TW" sz="1600" dirty="0" err="1" smtClean="0"/>
              <a:t>W.Hell</a:t>
            </a:r>
            <a:r>
              <a:rPr lang="en-US" altLang="zh-TW" sz="1600" dirty="0" smtClean="0"/>
              <a:t>, “Fast 100-nm resolution three-dimensional microscope reveals structural plasticity of mitochondria in live yeast.,” </a:t>
            </a:r>
            <a:r>
              <a:rPr lang="en-US" altLang="zh-TW" sz="1600" i="1" dirty="0" smtClean="0"/>
              <a:t>Proc. Natl. Acad. Sci. U. S. A.</a:t>
            </a:r>
            <a:r>
              <a:rPr lang="en-US" altLang="zh-TW" sz="1600" dirty="0" smtClean="0"/>
              <a:t>, vol. 99, no. 6, pp. 3370–5, 2002.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23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19" y="1690486"/>
            <a:ext cx="4326333" cy="3782162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Yeast Mitochondrial </a:t>
            </a:r>
            <a:r>
              <a:rPr lang="en-US" altLang="zh-TW" dirty="0" err="1" smtClean="0"/>
              <a:t>Nwtwork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en-US" altLang="zh-TW" dirty="0" smtClean="0"/>
              <a:t>. </a:t>
            </a:r>
            <a:r>
              <a:rPr lang="en-US" altLang="zh-TW" dirty="0" err="1" smtClean="0"/>
              <a:t>Egner</a:t>
            </a:r>
            <a:r>
              <a:rPr lang="en-US" altLang="zh-TW" dirty="0" smtClean="0"/>
              <a:t> </a:t>
            </a:r>
            <a:r>
              <a:rPr lang="en-US" altLang="zh-TW" dirty="0" smtClean="0"/>
              <a:t>et al., 2002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13345" y="5606842"/>
            <a:ext cx="819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400" b="1" dirty="0" smtClean="0"/>
              <a:t>GFP-labeled mitochondrial compartment of live </a:t>
            </a:r>
            <a:r>
              <a:rPr lang="en-US" altLang="zh-TW" sz="1400" b="1" i="1" dirty="0" smtClean="0"/>
              <a:t>S. cerevisiae. </a:t>
            </a:r>
            <a:r>
              <a:rPr lang="en-US" altLang="zh-TW" sz="1400" b="1" dirty="0" smtClean="0"/>
              <a:t>Images were taken by fast 100-nm resolution three-dimensional microscope. (</a:t>
            </a:r>
            <a:r>
              <a:rPr lang="en-US" altLang="zh-TW" sz="1400" b="1" dirty="0"/>
              <a:t>A</a:t>
            </a:r>
            <a:r>
              <a:rPr lang="en-US" altLang="zh-TW" sz="1400" b="1" dirty="0" smtClean="0"/>
              <a:t>. </a:t>
            </a:r>
            <a:r>
              <a:rPr lang="en-US" altLang="zh-TW" sz="1400" b="1" dirty="0" err="1" smtClean="0"/>
              <a:t>Egner</a:t>
            </a:r>
            <a:r>
              <a:rPr lang="en-US" altLang="zh-TW" sz="1400" b="1" dirty="0" smtClean="0"/>
              <a:t> </a:t>
            </a:r>
            <a:r>
              <a:rPr lang="en-US" altLang="zh-TW" sz="1400" b="1" dirty="0"/>
              <a:t>et al., </a:t>
            </a:r>
            <a:r>
              <a:rPr lang="en-US" altLang="zh-TW" sz="1400" b="1" dirty="0" smtClean="0"/>
              <a:t>2002)</a:t>
            </a:r>
            <a:endParaRPr lang="zh-TW" altLang="en-US" sz="1400" b="1" dirty="0"/>
          </a:p>
        </p:txBody>
      </p:sp>
      <p:pic>
        <p:nvPicPr>
          <p:cNvPr id="8" name="MOVIE_Yeast Mitochondril Netwo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3345" y="1690486"/>
            <a:ext cx="3725255" cy="378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8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4893" r="25637" b="7397"/>
          <a:stretch/>
        </p:blipFill>
        <p:spPr>
          <a:xfrm>
            <a:off x="1720850" y="1499354"/>
            <a:ext cx="5702300" cy="3835401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Properties of Retrograde Signaling </a:t>
            </a:r>
            <a:r>
              <a:rPr lang="en-US" altLang="zh-TW" dirty="0" smtClean="0"/>
              <a:t>– a binary prospect 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zh-TW" dirty="0"/>
              <a:t>Takayuki </a:t>
            </a:r>
            <a:r>
              <a:rPr lang="en-US" altLang="zh-TW" dirty="0" err="1" smtClean="0"/>
              <a:t>Sekito</a:t>
            </a:r>
            <a:r>
              <a:rPr lang="en-US" altLang="zh-TW" dirty="0" smtClean="0"/>
              <a:t> et al., 2000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724150" y="5552452"/>
            <a:ext cx="369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400" b="1" dirty="0"/>
              <a:t>Model of the control of mitochondria-to-nuclear signaling</a:t>
            </a:r>
            <a:r>
              <a:rPr lang="en-US" altLang="zh-TW" sz="1400" b="1" dirty="0" smtClean="0"/>
              <a:t>. (</a:t>
            </a:r>
            <a:r>
              <a:rPr lang="en-US" altLang="zh-TW" sz="1400" b="1" dirty="0"/>
              <a:t>Takayuki </a:t>
            </a:r>
            <a:r>
              <a:rPr lang="en-US" altLang="zh-TW" sz="1400" b="1" dirty="0" err="1"/>
              <a:t>Sekito</a:t>
            </a:r>
            <a:r>
              <a:rPr lang="en-US" altLang="zh-TW" sz="1400" b="1" dirty="0"/>
              <a:t> et al., </a:t>
            </a:r>
            <a:r>
              <a:rPr lang="en-US" altLang="zh-TW" sz="1400" b="1" dirty="0" smtClean="0"/>
              <a:t>2000)</a:t>
            </a:r>
            <a:endParaRPr lang="zh-TW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13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4" t="3827" r="38231" b="31398"/>
          <a:stretch/>
        </p:blipFill>
        <p:spPr>
          <a:xfrm>
            <a:off x="137051" y="1164055"/>
            <a:ext cx="3949700" cy="3196930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Properties of Retrograde </a:t>
            </a:r>
            <a:r>
              <a:rPr lang="en-US" altLang="zh-TW" dirty="0" smtClean="0"/>
              <a:t>Signaling </a:t>
            </a:r>
            <a:r>
              <a:rPr lang="en-US" altLang="zh-TW" dirty="0" smtClean="0"/>
              <a:t>– a binary prospect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zh-TW" dirty="0"/>
              <a:t>Takayuki </a:t>
            </a:r>
            <a:r>
              <a:rPr lang="en-US" altLang="zh-TW" dirty="0" err="1"/>
              <a:t>Sekito</a:t>
            </a:r>
            <a:r>
              <a:rPr lang="en-US" altLang="zh-TW" dirty="0"/>
              <a:t> et al., </a:t>
            </a:r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600700" y="6209352"/>
            <a:ext cx="452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/>
              <a:t>*</a:t>
            </a:r>
            <a:r>
              <a:rPr lang="el-GR" altLang="zh-TW" sz="1200" b="1" dirty="0" smtClean="0"/>
              <a:t>ρ</a:t>
            </a:r>
            <a:r>
              <a:rPr lang="en-US" altLang="zh-TW" sz="1200" b="1" baseline="30000" dirty="0" smtClean="0"/>
              <a:t>+</a:t>
            </a:r>
            <a:r>
              <a:rPr lang="en-US" altLang="zh-TW" sz="1200" b="1" dirty="0" smtClean="0"/>
              <a:t>: Wild type; </a:t>
            </a:r>
            <a:r>
              <a:rPr lang="el-GR" altLang="zh-TW" sz="1200" b="1" dirty="0" smtClean="0"/>
              <a:t>ρ</a:t>
            </a:r>
            <a:r>
              <a:rPr lang="en-US" altLang="zh-TW" sz="1200" b="1" baseline="30000" dirty="0" smtClean="0"/>
              <a:t>0</a:t>
            </a:r>
            <a:r>
              <a:rPr lang="en-US" altLang="zh-TW" sz="1200" b="1" dirty="0" smtClean="0"/>
              <a:t>: Deletion of mitochondrial genome</a:t>
            </a:r>
            <a:endParaRPr lang="zh-TW" altLang="en-US" sz="1200" b="1" baseline="30000" dirty="0"/>
          </a:p>
        </p:txBody>
      </p:sp>
      <p:pic>
        <p:nvPicPr>
          <p:cNvPr id="77" name="圖片 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4" t="68974" r="47789" b="599"/>
          <a:stretch/>
        </p:blipFill>
        <p:spPr>
          <a:xfrm>
            <a:off x="1948760" y="4272794"/>
            <a:ext cx="2268415" cy="1565031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9" t="31026" r="48365" b="31710"/>
          <a:stretch/>
        </p:blipFill>
        <p:spPr>
          <a:xfrm>
            <a:off x="262585" y="4671724"/>
            <a:ext cx="2010785" cy="1175204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4217175" y="958847"/>
            <a:ext cx="4661078" cy="4484293"/>
            <a:chOff x="4189081" y="1090728"/>
            <a:chExt cx="4661078" cy="4484293"/>
          </a:xfrm>
        </p:grpSpPr>
        <p:grpSp>
          <p:nvGrpSpPr>
            <p:cNvPr id="12" name="群組 11"/>
            <p:cNvGrpSpPr/>
            <p:nvPr/>
          </p:nvGrpSpPr>
          <p:grpSpPr>
            <a:xfrm>
              <a:off x="4912963" y="1898650"/>
              <a:ext cx="533400" cy="501650"/>
              <a:chOff x="4673600" y="1828800"/>
              <a:chExt cx="749300" cy="749300"/>
            </a:xfrm>
          </p:grpSpPr>
          <p:sp>
            <p:nvSpPr>
              <p:cNvPr id="8" name="橢圓 7"/>
              <p:cNvSpPr/>
              <p:nvPr/>
            </p:nvSpPr>
            <p:spPr>
              <a:xfrm>
                <a:off x="4673600" y="1828800"/>
                <a:ext cx="749300" cy="7493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4914900" y="2076450"/>
                <a:ext cx="266700" cy="2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5827363" y="1898650"/>
              <a:ext cx="546100" cy="501650"/>
              <a:chOff x="6146800" y="2616200"/>
              <a:chExt cx="749300" cy="749300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6146800" y="2616200"/>
                <a:ext cx="749300" cy="7493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6388100" y="2863850"/>
                <a:ext cx="266700" cy="254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4912963" y="2761080"/>
              <a:ext cx="533400" cy="501650"/>
              <a:chOff x="4673600" y="1828800"/>
              <a:chExt cx="749300" cy="749300"/>
            </a:xfrm>
          </p:grpSpPr>
          <p:sp>
            <p:nvSpPr>
              <p:cNvPr id="15" name="橢圓 14"/>
              <p:cNvSpPr/>
              <p:nvPr/>
            </p:nvSpPr>
            <p:spPr>
              <a:xfrm>
                <a:off x="4673600" y="1828800"/>
                <a:ext cx="749300" cy="7493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4914900" y="2076450"/>
                <a:ext cx="266700" cy="2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>
              <a:off x="4900263" y="3607843"/>
              <a:ext cx="546100" cy="501650"/>
              <a:chOff x="6146800" y="2616200"/>
              <a:chExt cx="749300" cy="749300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6146800" y="2616200"/>
                <a:ext cx="749300" cy="7493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6388100" y="2863850"/>
                <a:ext cx="266700" cy="254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5827363" y="3607843"/>
              <a:ext cx="546100" cy="501650"/>
              <a:chOff x="6146800" y="2616200"/>
              <a:chExt cx="749300" cy="749300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6146800" y="2616200"/>
                <a:ext cx="749300" cy="7493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6388100" y="2863850"/>
                <a:ext cx="266700" cy="254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5840063" y="2753246"/>
              <a:ext cx="533400" cy="501650"/>
              <a:chOff x="4673600" y="1828800"/>
              <a:chExt cx="749300" cy="749300"/>
            </a:xfrm>
          </p:grpSpPr>
          <p:sp>
            <p:nvSpPr>
              <p:cNvPr id="24" name="橢圓 23"/>
              <p:cNvSpPr/>
              <p:nvPr/>
            </p:nvSpPr>
            <p:spPr>
              <a:xfrm>
                <a:off x="4673600" y="1828800"/>
                <a:ext cx="749300" cy="7493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4914900" y="2076450"/>
                <a:ext cx="266700" cy="2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6" name="群組 25"/>
            <p:cNvGrpSpPr/>
            <p:nvPr/>
          </p:nvGrpSpPr>
          <p:grpSpPr>
            <a:xfrm>
              <a:off x="7393533" y="1912135"/>
              <a:ext cx="533400" cy="501650"/>
              <a:chOff x="4673600" y="1828800"/>
              <a:chExt cx="749300" cy="749300"/>
            </a:xfrm>
          </p:grpSpPr>
          <p:sp>
            <p:nvSpPr>
              <p:cNvPr id="27" name="橢圓 26"/>
              <p:cNvSpPr/>
              <p:nvPr/>
            </p:nvSpPr>
            <p:spPr>
              <a:xfrm>
                <a:off x="4673600" y="1828800"/>
                <a:ext cx="749300" cy="7493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4914900" y="2076450"/>
                <a:ext cx="266700" cy="2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" name="群組 28"/>
            <p:cNvGrpSpPr/>
            <p:nvPr/>
          </p:nvGrpSpPr>
          <p:grpSpPr>
            <a:xfrm>
              <a:off x="7391596" y="2765167"/>
              <a:ext cx="533400" cy="501650"/>
              <a:chOff x="4673600" y="1828800"/>
              <a:chExt cx="749300" cy="749300"/>
            </a:xfrm>
          </p:grpSpPr>
          <p:sp>
            <p:nvSpPr>
              <p:cNvPr id="30" name="橢圓 29"/>
              <p:cNvSpPr/>
              <p:nvPr/>
            </p:nvSpPr>
            <p:spPr>
              <a:xfrm>
                <a:off x="4673600" y="1828800"/>
                <a:ext cx="749300" cy="7493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4914900" y="2076450"/>
                <a:ext cx="266700" cy="2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7391596" y="3611930"/>
              <a:ext cx="533400" cy="501650"/>
              <a:chOff x="4673600" y="1828800"/>
              <a:chExt cx="749300" cy="749300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4673600" y="1828800"/>
                <a:ext cx="749300" cy="7493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>
                <a:off x="4914900" y="2076450"/>
                <a:ext cx="266700" cy="2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8304059" y="3634028"/>
              <a:ext cx="533400" cy="501650"/>
              <a:chOff x="4673600" y="1828800"/>
              <a:chExt cx="749300" cy="749300"/>
            </a:xfrm>
          </p:grpSpPr>
          <p:sp>
            <p:nvSpPr>
              <p:cNvPr id="36" name="橢圓 35"/>
              <p:cNvSpPr/>
              <p:nvPr/>
            </p:nvSpPr>
            <p:spPr>
              <a:xfrm>
                <a:off x="4673600" y="1828800"/>
                <a:ext cx="749300" cy="7493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/>
              <p:cNvSpPr/>
              <p:nvPr/>
            </p:nvSpPr>
            <p:spPr>
              <a:xfrm>
                <a:off x="4914900" y="2076450"/>
                <a:ext cx="266700" cy="2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>
              <a:off x="8304059" y="2743054"/>
              <a:ext cx="533400" cy="501650"/>
              <a:chOff x="4673600" y="1828800"/>
              <a:chExt cx="749300" cy="749300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4673600" y="1828800"/>
                <a:ext cx="749300" cy="7493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橢圓 39"/>
              <p:cNvSpPr/>
              <p:nvPr/>
            </p:nvSpPr>
            <p:spPr>
              <a:xfrm>
                <a:off x="4914900" y="2076450"/>
                <a:ext cx="266700" cy="2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1" name="群組 40"/>
            <p:cNvGrpSpPr/>
            <p:nvPr/>
          </p:nvGrpSpPr>
          <p:grpSpPr>
            <a:xfrm>
              <a:off x="8297709" y="1865143"/>
              <a:ext cx="546100" cy="501650"/>
              <a:chOff x="6146800" y="2616200"/>
              <a:chExt cx="749300" cy="749300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6146800" y="2616200"/>
                <a:ext cx="749300" cy="7493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6388100" y="2863850"/>
                <a:ext cx="266700" cy="254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0" name="文字方塊 49"/>
            <p:cNvSpPr txBox="1"/>
            <p:nvPr/>
          </p:nvSpPr>
          <p:spPr>
            <a:xfrm>
              <a:off x="5133729" y="1090728"/>
              <a:ext cx="1191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 smtClean="0"/>
                <a:t>Rtg3p-GFP</a:t>
              </a:r>
              <a:endParaRPr lang="zh-TW" altLang="en-US" sz="1600" b="1" dirty="0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7658296" y="1091343"/>
              <a:ext cx="1191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 smtClean="0"/>
                <a:t>Rtg1p-GFP</a:t>
              </a:r>
              <a:endParaRPr lang="zh-TW" altLang="en-US" sz="1600" b="1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062674" y="1475550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TW" b="1" dirty="0"/>
                <a:t>ρ</a:t>
              </a:r>
              <a:r>
                <a:rPr lang="en-US" altLang="zh-TW" b="1" baseline="30000" dirty="0"/>
                <a:t>+</a:t>
              </a:r>
              <a:endParaRPr lang="zh-TW" altLang="en-US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5961168" y="1475550"/>
              <a:ext cx="3850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TW" b="1"/>
                <a:t>ρ</a:t>
              </a:r>
              <a:r>
                <a:rPr lang="en-US" altLang="zh-TW" b="1" baseline="30000"/>
                <a:t>0</a:t>
              </a:r>
              <a:endParaRPr lang="zh-TW" altLang="en-US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8439717" y="1447630"/>
              <a:ext cx="3850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TW" b="1"/>
                <a:t>ρ</a:t>
              </a:r>
              <a:r>
                <a:rPr lang="en-US" altLang="zh-TW" b="1" baseline="30000"/>
                <a:t>0</a:t>
              </a:r>
              <a:endParaRPr lang="zh-TW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30161" y="1432671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TW" b="1" dirty="0" smtClean="0"/>
                <a:t>ρ</a:t>
              </a:r>
              <a:r>
                <a:rPr lang="en-US" altLang="zh-TW" b="1" baseline="30000" dirty="0" smtClean="0"/>
                <a:t>+</a:t>
              </a:r>
              <a:endParaRPr lang="zh-TW" altLang="en-US" dirty="0"/>
            </a:p>
          </p:txBody>
        </p:sp>
        <p:cxnSp>
          <p:nvCxnSpPr>
            <p:cNvPr id="60" name="直線接點 59"/>
            <p:cNvCxnSpPr/>
            <p:nvPr/>
          </p:nvCxnSpPr>
          <p:spPr>
            <a:xfrm>
              <a:off x="6696297" y="1164055"/>
              <a:ext cx="1" cy="3078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4296046" y="1964809"/>
              <a:ext cx="5084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 smtClean="0"/>
                <a:t>WT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196642" y="3699790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rtg1</a:t>
              </a:r>
              <a:r>
                <a:rPr lang="el-GR" altLang="zh-TW" dirty="0" smtClean="0"/>
                <a:t>Δ</a:t>
              </a:r>
              <a:endParaRPr lang="en-US" altLang="zh-TW" dirty="0" smtClean="0"/>
            </a:p>
          </p:txBody>
        </p:sp>
        <p:grpSp>
          <p:nvGrpSpPr>
            <p:cNvPr id="79" name="群組 78"/>
            <p:cNvGrpSpPr/>
            <p:nvPr/>
          </p:nvGrpSpPr>
          <p:grpSpPr>
            <a:xfrm>
              <a:off x="6678416" y="4284564"/>
              <a:ext cx="2138544" cy="1290457"/>
              <a:chOff x="4234919" y="4304827"/>
              <a:chExt cx="2138544" cy="1290457"/>
            </a:xfrm>
          </p:grpSpPr>
          <p:sp>
            <p:nvSpPr>
              <p:cNvPr id="52" name="文字方塊 51"/>
              <p:cNvSpPr txBox="1"/>
              <p:nvPr/>
            </p:nvSpPr>
            <p:spPr>
              <a:xfrm>
                <a:off x="5084736" y="4304827"/>
                <a:ext cx="11918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 smtClean="0"/>
                  <a:t>Rtg2p-GFP</a:t>
                </a:r>
                <a:endParaRPr lang="zh-TW" altLang="en-US" sz="1600" b="1" dirty="0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031132" y="4604354"/>
                <a:ext cx="383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altLang="zh-TW" b="1" dirty="0"/>
                  <a:t>ρ</a:t>
                </a:r>
                <a:r>
                  <a:rPr lang="en-US" altLang="zh-TW" b="1" baseline="30000" dirty="0"/>
                  <a:t>+</a:t>
                </a:r>
                <a:endParaRPr lang="zh-TW" altLang="en-US" dirty="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929375" y="4607540"/>
                <a:ext cx="3850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altLang="zh-TW" b="1" dirty="0"/>
                  <a:t>ρ</a:t>
                </a:r>
                <a:r>
                  <a:rPr lang="en-US" altLang="zh-TW" b="1" baseline="30000" dirty="0"/>
                  <a:t>0</a:t>
                </a:r>
                <a:endParaRPr lang="zh-TW" altLang="en-US" dirty="0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4234919" y="5094923"/>
                <a:ext cx="697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 smtClean="0"/>
                  <a:t>rtg2</a:t>
                </a:r>
                <a:r>
                  <a:rPr lang="el-GR" altLang="zh-TW" dirty="0" smtClean="0"/>
                  <a:t>Δ</a:t>
                </a:r>
                <a:endParaRPr lang="zh-TW" altLang="en-US" dirty="0"/>
              </a:p>
            </p:txBody>
          </p:sp>
          <p:grpSp>
            <p:nvGrpSpPr>
              <p:cNvPr id="67" name="群組 66"/>
              <p:cNvGrpSpPr/>
              <p:nvPr/>
            </p:nvGrpSpPr>
            <p:grpSpPr>
              <a:xfrm>
                <a:off x="4932546" y="5093634"/>
                <a:ext cx="533400" cy="501650"/>
                <a:chOff x="4673600" y="1828800"/>
                <a:chExt cx="749300" cy="749300"/>
              </a:xfrm>
            </p:grpSpPr>
            <p:sp>
              <p:nvSpPr>
                <p:cNvPr id="68" name="橢圓 67"/>
                <p:cNvSpPr/>
                <p:nvPr/>
              </p:nvSpPr>
              <p:spPr>
                <a:xfrm>
                  <a:off x="4673600" y="1828800"/>
                  <a:ext cx="749300" cy="7493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9" name="橢圓 68"/>
                <p:cNvSpPr/>
                <p:nvPr/>
              </p:nvSpPr>
              <p:spPr>
                <a:xfrm>
                  <a:off x="4914900" y="2076450"/>
                  <a:ext cx="266700" cy="25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70" name="群組 69"/>
              <p:cNvGrpSpPr/>
              <p:nvPr/>
            </p:nvGrpSpPr>
            <p:grpSpPr>
              <a:xfrm>
                <a:off x="5840063" y="5075573"/>
                <a:ext cx="533400" cy="501650"/>
                <a:chOff x="4673600" y="1828800"/>
                <a:chExt cx="749300" cy="749300"/>
              </a:xfrm>
            </p:grpSpPr>
            <p:sp>
              <p:nvSpPr>
                <p:cNvPr id="71" name="橢圓 70"/>
                <p:cNvSpPr/>
                <p:nvPr/>
              </p:nvSpPr>
              <p:spPr>
                <a:xfrm>
                  <a:off x="4673600" y="1828800"/>
                  <a:ext cx="749300" cy="7493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2" name="橢圓 71"/>
                <p:cNvSpPr/>
                <p:nvPr/>
              </p:nvSpPr>
              <p:spPr>
                <a:xfrm>
                  <a:off x="4914900" y="2076450"/>
                  <a:ext cx="266700" cy="25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73" name="矩形 72"/>
            <p:cNvSpPr/>
            <p:nvPr/>
          </p:nvSpPr>
          <p:spPr>
            <a:xfrm>
              <a:off x="4215336" y="2841326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rtg2</a:t>
              </a:r>
              <a:r>
                <a:rPr lang="el-GR" altLang="zh-TW" dirty="0" smtClean="0"/>
                <a:t>Δ</a:t>
              </a:r>
              <a:endParaRPr lang="zh-TW" altLang="en-US" dirty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6734294" y="1964809"/>
              <a:ext cx="5084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 smtClean="0"/>
                <a:t>WT</a:t>
              </a:r>
              <a:endParaRPr lang="zh-TW" altLang="en-US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6693969" y="2841326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rtg2</a:t>
              </a:r>
              <a:r>
                <a:rPr lang="el-GR" altLang="zh-TW" dirty="0" smtClean="0"/>
                <a:t>Δ</a:t>
              </a:r>
              <a:endParaRPr lang="zh-TW" altLang="en-US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6693968" y="3704546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rtg3</a:t>
              </a:r>
              <a:r>
                <a:rPr lang="el-GR" altLang="zh-TW" dirty="0" smtClean="0"/>
                <a:t>Δ</a:t>
              </a:r>
              <a:endParaRPr lang="zh-TW" altLang="en-US" dirty="0"/>
            </a:p>
          </p:txBody>
        </p:sp>
        <p:sp>
          <p:nvSpPr>
            <p:cNvPr id="80" name="矩形 79"/>
            <p:cNvSpPr/>
            <p:nvPr/>
          </p:nvSpPr>
          <p:spPr>
            <a:xfrm>
              <a:off x="4189081" y="4314419"/>
              <a:ext cx="69762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rtg1</a:t>
              </a:r>
              <a:r>
                <a:rPr lang="el-GR" altLang="zh-TW" dirty="0" smtClean="0"/>
                <a:t>Δ</a:t>
              </a:r>
              <a:endParaRPr lang="en-US" altLang="zh-TW" dirty="0" smtClean="0"/>
            </a:p>
            <a:p>
              <a:r>
                <a:rPr lang="en-US" altLang="zh-TW" dirty="0" smtClean="0"/>
                <a:t>rtg2</a:t>
              </a:r>
              <a:r>
                <a:rPr lang="el-GR" altLang="zh-TW" dirty="0" smtClean="0"/>
                <a:t>Δ</a:t>
              </a:r>
              <a:endParaRPr lang="en-US" altLang="zh-TW" dirty="0"/>
            </a:p>
            <a:p>
              <a:endParaRPr lang="en-US" altLang="zh-TW" dirty="0" smtClean="0"/>
            </a:p>
          </p:txBody>
        </p:sp>
        <p:grpSp>
          <p:nvGrpSpPr>
            <p:cNvPr id="81" name="群組 80"/>
            <p:cNvGrpSpPr/>
            <p:nvPr/>
          </p:nvGrpSpPr>
          <p:grpSpPr>
            <a:xfrm>
              <a:off x="4891836" y="4384581"/>
              <a:ext cx="546100" cy="501650"/>
              <a:chOff x="6146800" y="2616200"/>
              <a:chExt cx="749300" cy="749300"/>
            </a:xfrm>
          </p:grpSpPr>
          <p:sp>
            <p:nvSpPr>
              <p:cNvPr id="82" name="橢圓 81"/>
              <p:cNvSpPr/>
              <p:nvPr/>
            </p:nvSpPr>
            <p:spPr>
              <a:xfrm>
                <a:off x="6146800" y="2616200"/>
                <a:ext cx="749300" cy="7493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6388100" y="2863850"/>
                <a:ext cx="266700" cy="254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4" name="群組 83"/>
            <p:cNvGrpSpPr/>
            <p:nvPr/>
          </p:nvGrpSpPr>
          <p:grpSpPr>
            <a:xfrm>
              <a:off x="5827363" y="4384581"/>
              <a:ext cx="546100" cy="501650"/>
              <a:chOff x="6146800" y="2616200"/>
              <a:chExt cx="749300" cy="749300"/>
            </a:xfrm>
          </p:grpSpPr>
          <p:sp>
            <p:nvSpPr>
              <p:cNvPr id="85" name="橢圓 84"/>
              <p:cNvSpPr/>
              <p:nvPr/>
            </p:nvSpPr>
            <p:spPr>
              <a:xfrm>
                <a:off x="6146800" y="2616200"/>
                <a:ext cx="749300" cy="7493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橢圓 85"/>
              <p:cNvSpPr/>
              <p:nvPr/>
            </p:nvSpPr>
            <p:spPr>
              <a:xfrm>
                <a:off x="6388100" y="2863850"/>
                <a:ext cx="266700" cy="254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87" name="文字方塊 86"/>
          <p:cNvSpPr txBox="1"/>
          <p:nvPr/>
        </p:nvSpPr>
        <p:spPr>
          <a:xfrm>
            <a:off x="689320" y="5917731"/>
            <a:ext cx="339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Subcellular </a:t>
            </a:r>
            <a:r>
              <a:rPr lang="en-US" altLang="zh-TW" sz="1200" b="1" dirty="0" smtClean="0"/>
              <a:t>localization of Rtg1p, Rtg2p and Rtg3p (</a:t>
            </a:r>
            <a:r>
              <a:rPr lang="en-US" altLang="zh-TW" sz="1200" b="1" dirty="0"/>
              <a:t>Takayuki </a:t>
            </a:r>
            <a:r>
              <a:rPr lang="en-US" altLang="zh-TW" sz="1200" b="1" dirty="0" err="1"/>
              <a:t>Sekito</a:t>
            </a:r>
            <a:r>
              <a:rPr lang="en-US" altLang="zh-TW" sz="1200" b="1" dirty="0"/>
              <a:t> et al., </a:t>
            </a:r>
            <a:r>
              <a:rPr lang="en-US" altLang="zh-TW" sz="1200" b="1" dirty="0" smtClean="0"/>
              <a:t>2000)</a:t>
            </a:r>
            <a:endParaRPr lang="zh-TW" altLang="en-US" sz="1200" b="1" baseline="30000" dirty="0"/>
          </a:p>
        </p:txBody>
      </p:sp>
      <p:sp>
        <p:nvSpPr>
          <p:cNvPr id="88" name="文字方塊 87"/>
          <p:cNvSpPr txBox="1"/>
          <p:nvPr/>
        </p:nvSpPr>
        <p:spPr>
          <a:xfrm>
            <a:off x="668965" y="4332026"/>
            <a:ext cx="1191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/>
              <a:t>Rtg3p-GFP</a:t>
            </a:r>
            <a:endParaRPr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76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4893" r="25637" b="7397"/>
          <a:stretch/>
        </p:blipFill>
        <p:spPr>
          <a:xfrm>
            <a:off x="-1" y="1525713"/>
            <a:ext cx="4620585" cy="3107833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Properties of Retrograde Signaling based on binary experiments 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3"/>
          </p:nvPr>
        </p:nvSpPr>
        <p:spPr>
          <a:xfrm>
            <a:off x="-1" y="6563818"/>
            <a:ext cx="7086599" cy="365125"/>
          </a:xfrm>
        </p:spPr>
        <p:txBody>
          <a:bodyPr/>
          <a:lstStyle/>
          <a:p>
            <a:r>
              <a:rPr lang="en-US" altLang="zh-TW" sz="1200" dirty="0"/>
              <a:t>Takayuki </a:t>
            </a:r>
            <a:r>
              <a:rPr lang="en-US" altLang="zh-TW" sz="1200" dirty="0" err="1" smtClean="0"/>
              <a:t>Sekito</a:t>
            </a:r>
            <a:r>
              <a:rPr lang="en-US" altLang="zh-TW" sz="1200" dirty="0" smtClean="0"/>
              <a:t> et al., 2000</a:t>
            </a:r>
            <a:endParaRPr lang="zh-TW" altLang="en-US" sz="1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98231" y="4818281"/>
            <a:ext cx="369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400" b="1" dirty="0"/>
              <a:t>Model of the control of mitochondria-to-nuclear signaling</a:t>
            </a:r>
            <a:r>
              <a:rPr lang="en-US" altLang="zh-TW" sz="1400" b="1" dirty="0" smtClean="0"/>
              <a:t>. (</a:t>
            </a:r>
            <a:r>
              <a:rPr lang="en-US" altLang="zh-TW" sz="1400" b="1" dirty="0"/>
              <a:t>Takayuki </a:t>
            </a:r>
            <a:r>
              <a:rPr lang="en-US" altLang="zh-TW" sz="1400" b="1" dirty="0" err="1"/>
              <a:t>Sekito</a:t>
            </a:r>
            <a:r>
              <a:rPr lang="en-US" altLang="zh-TW" sz="1400" b="1" dirty="0"/>
              <a:t> et al., </a:t>
            </a:r>
            <a:r>
              <a:rPr lang="en-US" altLang="zh-TW" sz="1400" b="1" dirty="0" smtClean="0"/>
              <a:t>2000)</a:t>
            </a:r>
            <a:endParaRPr lang="zh-TW" altLang="en-US" sz="1400" b="1" dirty="0"/>
          </a:p>
        </p:txBody>
      </p:sp>
      <p:sp>
        <p:nvSpPr>
          <p:cNvPr id="2" name="文字方塊 1"/>
          <p:cNvSpPr txBox="1"/>
          <p:nvPr/>
        </p:nvSpPr>
        <p:spPr>
          <a:xfrm>
            <a:off x="4340664" y="1416780"/>
            <a:ext cx="5266593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/>
              <a:t>Rtg2p is always cytoplasmic.</a:t>
            </a:r>
          </a:p>
          <a:p>
            <a:pPr marL="285750" indent="-28575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/>
              <a:t>The expression of RTG regulated genes require translocation of both Rtg1p and Rtg3p</a:t>
            </a:r>
          </a:p>
          <a:p>
            <a:pPr marL="285750" indent="-28575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/>
              <a:t>Rtg1p inhibit the translocation of Rtg3p; Rtg1p regulates the pathway both positively and negatively.</a:t>
            </a:r>
          </a:p>
          <a:p>
            <a:pPr marL="285750" indent="-28575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altLang="zh-TW" dirty="0"/>
              <a:t>T</a:t>
            </a:r>
            <a:r>
              <a:rPr lang="en-US" altLang="zh-TW" dirty="0" smtClean="0"/>
              <a:t>he nucleus accumulation of Rtg3p-Rtg1p heterodimer requires Rtg2p.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20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*CIT2 is also regulated by RTG pathway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Which genes are regulated by Retrograde Response in Yeast?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3"/>
          </p:nvPr>
        </p:nvSpPr>
        <p:spPr>
          <a:xfrm>
            <a:off x="0" y="6575277"/>
            <a:ext cx="9144000" cy="365125"/>
          </a:xfrm>
        </p:spPr>
        <p:txBody>
          <a:bodyPr/>
          <a:lstStyle/>
          <a:p>
            <a:r>
              <a:rPr lang="en-US" altLang="zh-TW" sz="1200" b="1" dirty="0" smtClean="0"/>
              <a:t>F</a:t>
            </a:r>
            <a:r>
              <a:rPr lang="en-US" altLang="zh-TW" sz="1200" b="1" dirty="0" smtClean="0"/>
              <a:t>igures from Ronald </a:t>
            </a:r>
            <a:r>
              <a:rPr lang="en-US" altLang="zh-TW" sz="1200" b="1" dirty="0"/>
              <a:t>A. </a:t>
            </a:r>
            <a:r>
              <a:rPr lang="en-US" altLang="zh-TW" sz="1200" b="1" dirty="0" err="1" smtClean="0"/>
              <a:t>Butow</a:t>
            </a:r>
            <a:r>
              <a:rPr lang="en-US" altLang="zh-TW" sz="1200" b="1" dirty="0" smtClean="0"/>
              <a:t> and </a:t>
            </a:r>
            <a:r>
              <a:rPr lang="en-US" altLang="zh-TW" sz="1200" b="1" dirty="0"/>
              <a:t>Narayan G. </a:t>
            </a:r>
            <a:r>
              <a:rPr lang="en-US" altLang="zh-TW" sz="1200" b="1" dirty="0" err="1" smtClean="0"/>
              <a:t>Avadhani</a:t>
            </a:r>
            <a:r>
              <a:rPr lang="en-US" altLang="zh-TW" sz="1200" b="1" dirty="0" smtClean="0"/>
              <a:t>, </a:t>
            </a:r>
            <a:r>
              <a:rPr lang="en-US" altLang="zh-TW" sz="1200" b="1" dirty="0" smtClean="0"/>
              <a:t>2004 (left) and </a:t>
            </a:r>
            <a:r>
              <a:rPr lang="en-GB" altLang="zh-TW" sz="1200" b="1" dirty="0" err="1"/>
              <a:t>Zhengchang</a:t>
            </a:r>
            <a:r>
              <a:rPr lang="en-GB" altLang="zh-TW" sz="1200" b="1" dirty="0"/>
              <a:t> Liu, and Ronald A. </a:t>
            </a:r>
            <a:r>
              <a:rPr lang="en-GB" altLang="zh-TW" sz="1200" b="1" dirty="0" err="1" smtClean="0"/>
              <a:t>Butow</a:t>
            </a:r>
            <a:r>
              <a:rPr lang="en-GB" altLang="zh-TW" sz="1200" b="1" dirty="0" smtClean="0"/>
              <a:t>, 1999 </a:t>
            </a:r>
            <a:r>
              <a:rPr lang="en-US" altLang="zh-TW" sz="1200" b="1" dirty="0" smtClean="0"/>
              <a:t>(right)</a:t>
            </a:r>
            <a:endParaRPr lang="zh-TW" altLang="en-US" sz="12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34445" r="51731" b="5043"/>
          <a:stretch/>
        </p:blipFill>
        <p:spPr>
          <a:xfrm>
            <a:off x="181231" y="1604373"/>
            <a:ext cx="4628161" cy="3706718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545" y="1657064"/>
            <a:ext cx="4107940" cy="3601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25315" y="5306414"/>
            <a:ext cx="3675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200" b="1" dirty="0"/>
              <a:t>The retrograde pathway enables respiratory</a:t>
            </a:r>
            <a:r>
              <a:rPr lang="zh-TW" altLang="en-US" sz="1200" b="1" dirty="0" smtClean="0"/>
              <a:t>-d</a:t>
            </a:r>
            <a:r>
              <a:rPr lang="zh-TW" altLang="en-US" sz="1200" b="1" dirty="0"/>
              <a:t>eficient cells to maintain glutamate supplies by providing substrates for </a:t>
            </a:r>
            <a:r>
              <a:rPr lang="en-US" altLang="zh-TW" sz="1200" b="1" dirty="0"/>
              <a:t>α</a:t>
            </a:r>
            <a:r>
              <a:rPr lang="zh-TW" altLang="en-US" sz="1200" b="1" dirty="0" smtClean="0"/>
              <a:t>-ketoglutarate </a:t>
            </a:r>
            <a:r>
              <a:rPr lang="en-US" altLang="zh-TW" sz="1200" b="1" dirty="0" smtClean="0"/>
              <a:t>(ETC inhibited)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942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-312840" y="971135"/>
                <a:ext cx="8773297" cy="4967415"/>
              </a:xfrm>
            </p:spPr>
            <p:txBody>
              <a:bodyPr/>
              <a:lstStyle/>
              <a:p>
                <a:pPr marL="457200" lvl="1" indent="0" fontAlgn="ctr">
                  <a:buNone/>
                </a:pPr>
                <a:r>
                  <a:rPr lang="en-US" altLang="zh-TW" dirty="0" smtClean="0"/>
                  <a:t>Absence of mitochondrial DNA may cause</a:t>
                </a:r>
                <a:endParaRPr lang="en-US" altLang="zh-TW" dirty="0" smtClean="0"/>
              </a:p>
              <a:p>
                <a:pPr lvl="1" fontAlgn="ctr"/>
                <a:r>
                  <a:rPr lang="x-none" altLang="zh-TW" dirty="0" smtClean="0"/>
                  <a:t>Drop </a:t>
                </a:r>
                <a:r>
                  <a:rPr lang="x-none" altLang="zh-TW" dirty="0"/>
                  <a:t>in the concentration of ATP</a:t>
                </a:r>
              </a:p>
              <a:p>
                <a:pPr lvl="1" fontAlgn="ctr"/>
                <a:r>
                  <a:rPr lang="x-none" altLang="zh-TW" dirty="0"/>
                  <a:t>ROS </a:t>
                </a:r>
                <a:r>
                  <a:rPr lang="en-US" altLang="zh-TW" dirty="0" smtClean="0"/>
                  <a:t>production</a:t>
                </a:r>
                <a:endParaRPr lang="x-none" altLang="zh-TW" dirty="0"/>
              </a:p>
              <a:p>
                <a:pPr lvl="1" fontAlgn="ctr"/>
                <a:r>
                  <a:rPr lang="x-none" altLang="zh-TW" dirty="0"/>
                  <a:t>Loss of </a:t>
                </a:r>
                <a:r>
                  <a:rPr lang="x-none" altLang="zh-TW" dirty="0" smtClean="0"/>
                  <a:t>MMP</a:t>
                </a:r>
                <a:endParaRPr lang="en-US" altLang="zh-TW" dirty="0" smtClean="0"/>
              </a:p>
              <a:p>
                <a:pPr marL="914400" lvl="2" indent="0" fontAlgn="ctr">
                  <a:buNone/>
                </a:pPr>
                <a:r>
                  <a:rPr lang="en-US" altLang="zh-TW" dirty="0" smtClean="0"/>
                  <a:t>Related </a:t>
                </a:r>
                <a:r>
                  <a:rPr lang="en-US" altLang="zh-TW" dirty="0" err="1" smtClean="0"/>
                  <a:t>pheomenon</a:t>
                </a:r>
                <a:r>
                  <a:rPr lang="en-US" altLang="zh-TW" dirty="0" smtClean="0"/>
                  <a:t> </a:t>
                </a:r>
                <a:endParaRPr lang="x-none" altLang="zh-TW" dirty="0"/>
              </a:p>
              <a:p>
                <a:pPr lvl="2" fontAlgn="ctr"/>
                <a:r>
                  <a:rPr lang="x-none" altLang="zh-TW" dirty="0"/>
                  <a:t>Aging yeast cells exhibit reduced MMP and activate the retrograde response</a:t>
                </a:r>
              </a:p>
              <a:p>
                <a:pPr lvl="2" fontAlgn="ctr"/>
                <a:r>
                  <a:rPr lang="x-none" altLang="zh-TW" dirty="0"/>
                  <a:t>Lowering of MMP with the uncoupler dinitrophenol has been shown to increase RLS in </a:t>
                </a:r>
                <a:r>
                  <a:rPr lang="x-none" altLang="zh-TW" dirty="0" smtClean="0"/>
                  <a:t>yeast</a:t>
                </a:r>
                <a:endParaRPr lang="en-US" altLang="zh-TW" dirty="0"/>
              </a:p>
              <a:p>
                <a:pPr lvl="3" fontAlgn="ctr"/>
                <a:r>
                  <a:rPr lang="x-none" altLang="zh-TW" dirty="0" smtClean="0"/>
                  <a:t>MMP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dirty="0" smtClean="0"/>
                  <a:t>) </a:t>
                </a:r>
                <a:r>
                  <a:rPr lang="x-none" altLang="zh-TW" dirty="0" smtClean="0"/>
                  <a:t> manipulatio</a:t>
                </a:r>
                <a:r>
                  <a:rPr lang="en-US" altLang="zh-TW" dirty="0" smtClean="0"/>
                  <a:t>n</a:t>
                </a:r>
                <a:endParaRPr lang="x-none" altLang="zh-TW" dirty="0"/>
              </a:p>
              <a:p>
                <a:pPr lvl="4" fontAlgn="ctr"/>
                <a:r>
                  <a:rPr lang="x-none" altLang="zh-TW" dirty="0" smtClean="0"/>
                  <a:t>ATP1-111</a:t>
                </a:r>
                <a:r>
                  <a:rPr lang="en-US" altLang="zh-TW" dirty="0" smtClean="0"/>
                  <a:t> Mutation</a:t>
                </a:r>
                <a:endParaRPr lang="x-none" altLang="zh-TW" dirty="0"/>
              </a:p>
              <a:p>
                <a:pPr lvl="4" fontAlgn="ctr"/>
                <a:r>
                  <a:rPr lang="x-none" altLang="zh-TW" dirty="0" smtClean="0"/>
                  <a:t>Del-Cox4</a:t>
                </a:r>
                <a:endParaRPr lang="en-US" altLang="zh-TW" dirty="0" smtClean="0"/>
              </a:p>
              <a:p>
                <a:pPr lvl="4" fontAlgn="ctr"/>
                <a14:m>
                  <m:oMath xmlns:m="http://schemas.openxmlformats.org/officeDocument/2006/math">
                    <m:sSup>
                      <m:sSupPr>
                        <m:ctrlPr>
                          <a:rPr lang="x-none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𝑟h𝑜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en-US" altLang="zh-TW" b="0" i="0" baseline="30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b="0" baseline="30000" dirty="0" smtClean="0"/>
              </a:p>
              <a:p>
                <a:pPr lvl="3" fontAlgn="ctr"/>
                <a:r>
                  <a:rPr lang="en-US" altLang="zh-TW" dirty="0" smtClean="0"/>
                  <a:t>Effect of retrograde response</a:t>
                </a:r>
              </a:p>
              <a:p>
                <a:pPr lvl="4" fontAlgn="ctr"/>
                <a:r>
                  <a:rPr lang="en-US" altLang="zh-TW" dirty="0" smtClean="0"/>
                  <a:t>Increase expression of CIT2, IDH1, IDH2 and ACO1</a:t>
                </a:r>
                <a:endParaRPr lang="x-none" altLang="zh-TW" dirty="0"/>
              </a:p>
              <a:p>
                <a:pPr lvl="4" fontAlgn="ctr"/>
                <a:r>
                  <a:rPr lang="x-none" altLang="zh-TW" dirty="0"/>
                  <a:t>Rtg3 Translocation to the </a:t>
                </a:r>
                <a:r>
                  <a:rPr lang="x-none" altLang="zh-TW" dirty="0" smtClean="0"/>
                  <a:t>Nucleus</a:t>
                </a:r>
                <a:endParaRPr lang="x-none" altLang="zh-TW" dirty="0"/>
              </a:p>
              <a:p>
                <a:pPr lvl="3" fontAlgn="ctr">
                  <a:buFont typeface="Wingdings" panose="05000000000000000000" pitchFamily="2" charset="2"/>
                  <a:buChar char="n"/>
                </a:pPr>
                <a:endParaRPr lang="en-US" altLang="zh-TW" dirty="0" smtClean="0"/>
              </a:p>
            </p:txBody>
          </p:sp>
        </mc:Choice>
        <mc:Fallback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12840" y="971135"/>
                <a:ext cx="8773297" cy="4967415"/>
              </a:xfrm>
              <a:blipFill>
                <a:blip r:embed="rId2"/>
                <a:stretch>
                  <a:fillRect t="-982" r="-9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x-none" altLang="zh-TW" dirty="0" smtClean="0"/>
              <a:t>ossible </a:t>
            </a:r>
            <a:r>
              <a:rPr lang="x-none" altLang="zh-TW" dirty="0"/>
              <a:t>mitochondrial signals that </a:t>
            </a:r>
            <a:r>
              <a:rPr lang="x-none" altLang="zh-TW" dirty="0" smtClean="0"/>
              <a:t>c</a:t>
            </a:r>
            <a:r>
              <a:rPr lang="en-US" altLang="zh-TW" dirty="0" smtClean="0"/>
              <a:t>an</a:t>
            </a:r>
            <a:r>
              <a:rPr lang="x-none" altLang="zh-TW" dirty="0" smtClean="0"/>
              <a:t> </a:t>
            </a:r>
            <a:r>
              <a:rPr lang="en-US" altLang="zh-TW" dirty="0" smtClean="0"/>
              <a:t>trigger</a:t>
            </a:r>
            <a:r>
              <a:rPr lang="x-none" altLang="zh-TW" dirty="0" smtClean="0"/>
              <a:t> </a:t>
            </a:r>
            <a:r>
              <a:rPr lang="x-none" altLang="zh-TW" dirty="0"/>
              <a:t>retrograde </a:t>
            </a:r>
            <a:r>
              <a:rPr lang="x-none" altLang="zh-TW" dirty="0" smtClean="0"/>
              <a:t>response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99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2" t="13872" r="36545" b="31151"/>
          <a:stretch/>
        </p:blipFill>
        <p:spPr>
          <a:xfrm>
            <a:off x="360485" y="1139854"/>
            <a:ext cx="4000500" cy="4436855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8EBD-8521-4AC3-A8D0-7A5CC0FAAEBC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Properties of Retrograde Signaling – a </a:t>
            </a:r>
            <a:r>
              <a:rPr lang="en-US" altLang="zh-TW" dirty="0" smtClean="0"/>
              <a:t>tertiary </a:t>
            </a:r>
            <a:r>
              <a:rPr lang="en-US" altLang="zh-TW" dirty="0"/>
              <a:t>prospect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515024"/>
            <a:ext cx="1890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</a:rPr>
              <a:t>M</a:t>
            </a:r>
            <a:r>
              <a:rPr lang="en-US" altLang="zh-TW" sz="1400" dirty="0" smtClean="0">
                <a:solidFill>
                  <a:schemeClr val="bg1"/>
                </a:solidFill>
              </a:rPr>
              <a:t>. V. </a:t>
            </a:r>
            <a:r>
              <a:rPr lang="en-US" altLang="zh-TW" sz="1400" dirty="0" err="1" smtClean="0">
                <a:solidFill>
                  <a:schemeClr val="bg1"/>
                </a:solidFill>
              </a:rPr>
              <a:t>Miceli</a:t>
            </a:r>
            <a:r>
              <a:rPr lang="en-US" altLang="zh-TW" sz="1400" dirty="0" smtClean="0">
                <a:solidFill>
                  <a:schemeClr val="bg1"/>
                </a:solidFill>
              </a:rPr>
              <a:t> </a:t>
            </a:r>
            <a:r>
              <a:rPr lang="en-US" altLang="zh-TW" sz="1400" dirty="0" smtClean="0">
                <a:solidFill>
                  <a:schemeClr val="bg1"/>
                </a:solidFill>
              </a:rPr>
              <a:t>et al</a:t>
            </a:r>
            <a:r>
              <a:rPr lang="en-US" altLang="zh-TW" sz="1400" dirty="0" smtClean="0">
                <a:solidFill>
                  <a:schemeClr val="bg1"/>
                </a:solidFill>
              </a:rPr>
              <a:t>., 2012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3" t="41282" r="41250" b="19060"/>
          <a:stretch/>
        </p:blipFill>
        <p:spPr>
          <a:xfrm>
            <a:off x="4453302" y="1507210"/>
            <a:ext cx="4385151" cy="30735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655758" y="1590777"/>
                <a:ext cx="55342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x-none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𝑟h𝑜</m:t>
                          </m:r>
                        </m:e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758" y="1590777"/>
                <a:ext cx="55342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392691" y="1590777"/>
                <a:ext cx="53739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x-none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𝑟h𝑜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691" y="1590777"/>
                <a:ext cx="53739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930081" y="1406111"/>
                <a:ext cx="777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x-none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b="0" i="1">
                              <a:latin typeface="Cambria Math" panose="02040503050406030204" pitchFamily="18" charset="0"/>
                            </a:rPr>
                            <m:t>𝑟h𝑜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altLang="zh-TW" sz="1200" i="1" dirty="0" smtClean="0"/>
              </a:p>
              <a:p>
                <a:r>
                  <a:rPr lang="en-US" altLang="zh-TW" sz="1200" i="1" dirty="0" smtClean="0"/>
                  <a:t>ATP1-111</a:t>
                </a:r>
                <a:endParaRPr lang="zh-TW" altLang="en-US" sz="1200" i="1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081" y="1406111"/>
                <a:ext cx="777970" cy="461665"/>
              </a:xfrm>
              <a:prstGeom prst="rect">
                <a:avLst/>
              </a:prstGeom>
              <a:blipFill>
                <a:blip r:embed="rId6"/>
                <a:stretch>
                  <a:fillRect l="-787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7708051" y="1406110"/>
                <a:ext cx="62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x-none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𝑟h𝑜</m:t>
                          </m:r>
                        </m:e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altLang="zh-TW" sz="1200" i="1" dirty="0" smtClean="0"/>
              </a:p>
              <a:p>
                <a:r>
                  <a:rPr lang="en-US" altLang="zh-TW" sz="1200" i="1" dirty="0" smtClean="0"/>
                  <a:t>cox4</a:t>
                </a:r>
                <a:r>
                  <a:rPr lang="el-GR" altLang="zh-TW" sz="1200" i="1" dirty="0" smtClean="0"/>
                  <a:t>Δ</a:t>
                </a:r>
                <a:endParaRPr lang="zh-TW" altLang="en-US" sz="1200" i="1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051" y="1406110"/>
                <a:ext cx="620683" cy="461665"/>
              </a:xfrm>
              <a:prstGeom prst="rect">
                <a:avLst/>
              </a:prstGeom>
              <a:blipFill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294712" y="4580791"/>
            <a:ext cx="327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 smtClean="0"/>
              <a:t>Genetic manipulation of mitochondrial membrane potential. (</a:t>
            </a:r>
            <a:r>
              <a:rPr lang="en-US" altLang="zh-TW" sz="1200" b="1" dirty="0"/>
              <a:t>M. V. </a:t>
            </a:r>
            <a:r>
              <a:rPr lang="en-US" altLang="zh-TW" sz="1200" b="1" dirty="0" err="1"/>
              <a:t>Miceli</a:t>
            </a:r>
            <a:r>
              <a:rPr lang="en-US" altLang="zh-TW" sz="1200" b="1" dirty="0"/>
              <a:t> et al., </a:t>
            </a:r>
            <a:r>
              <a:rPr lang="en-US" altLang="zh-TW" sz="1200" b="1" dirty="0" smtClean="0"/>
              <a:t>2012)</a:t>
            </a:r>
            <a:endParaRPr lang="zh-TW" altLang="en-US" sz="1200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45805" y="5585760"/>
            <a:ext cx="327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b="1" dirty="0" smtClean="0"/>
              <a:t>Measuring mitochondrial membrane potential by flow cytometry. (</a:t>
            </a:r>
            <a:r>
              <a:rPr lang="en-US" altLang="zh-TW" sz="1200" b="1" dirty="0"/>
              <a:t>M. V. </a:t>
            </a:r>
            <a:r>
              <a:rPr lang="en-US" altLang="zh-TW" sz="1200" b="1" dirty="0" err="1"/>
              <a:t>Miceli</a:t>
            </a:r>
            <a:r>
              <a:rPr lang="en-US" altLang="zh-TW" sz="1200" b="1" dirty="0"/>
              <a:t> et al., </a:t>
            </a:r>
            <a:r>
              <a:rPr lang="en-US" altLang="zh-TW" sz="1200" b="1" dirty="0" smtClean="0"/>
              <a:t>2012)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143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3268</TotalTime>
  <Words>1229</Words>
  <Application>Microsoft Office PowerPoint</Application>
  <PresentationFormat>如螢幕大小 (4:3)</PresentationFormat>
  <Paragraphs>194</Paragraphs>
  <Slides>24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Information Transduction Capacity of Mitochondrial Retrograde Signaling</vt:lpstr>
      <vt:lpstr>The Communication Between Mitochondria and Nucleus</vt:lpstr>
      <vt:lpstr>Yeast Mitochondrial Nwtwork</vt:lpstr>
      <vt:lpstr>Properties of Retrograde Signaling – a binary prospect </vt:lpstr>
      <vt:lpstr>Properties of Retrograde Signaling – a binary prospect</vt:lpstr>
      <vt:lpstr>Properties of Retrograde Signaling based on binary experiments </vt:lpstr>
      <vt:lpstr>Which genes are regulated by Retrograde Response in Yeast?</vt:lpstr>
      <vt:lpstr>Possible mitochondrial signals that can trigger retrograde response</vt:lpstr>
      <vt:lpstr>Properties of Retrograde Signaling – a tertiary prospect</vt:lpstr>
      <vt:lpstr>Properties of Retrograde Signaling – a tertiary prospect</vt:lpstr>
      <vt:lpstr>MMP May be the trigger of Mitochondrial Retrograde Response</vt:lpstr>
      <vt:lpstr>MMP May be the trigger of Mitochondrial Retrograde Response</vt:lpstr>
      <vt:lpstr>Functions of RTG-regulated Genes</vt:lpstr>
      <vt:lpstr>PowerPoint 簡報</vt:lpstr>
      <vt:lpstr>Retrograde response may be a inverter-like response</vt:lpstr>
      <vt:lpstr>Biochemical Noise Limits the information-transmission rate </vt:lpstr>
      <vt:lpstr>Biochemical Pathway of Retrograde Response</vt:lpstr>
      <vt:lpstr>Problem Setup</vt:lpstr>
      <vt:lpstr>Key Points in Information Theory</vt:lpstr>
      <vt:lpstr>Response and Mutual Information</vt:lpstr>
      <vt:lpstr>A workflow of measurement of channel capacity</vt:lpstr>
      <vt:lpstr>Signaling networks</vt:lpstr>
      <vt:lpstr>Discussion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Transduction Capacity of Mitochondrial Retrograde Signaling</dc:title>
  <dc:creator>Shao-Ting Chiu</dc:creator>
  <cp:lastModifiedBy>Shao-Ting Chiu</cp:lastModifiedBy>
  <cp:revision>53</cp:revision>
  <dcterms:created xsi:type="dcterms:W3CDTF">2017-03-06T06:38:32Z</dcterms:created>
  <dcterms:modified xsi:type="dcterms:W3CDTF">2017-04-18T06:30:09Z</dcterms:modified>
</cp:coreProperties>
</file>